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8" r:id="rId2"/>
    <p:sldMasterId id="2147483706" r:id="rId3"/>
  </p:sldMasterIdLst>
  <p:notesMasterIdLst>
    <p:notesMasterId r:id="rId44"/>
  </p:notesMasterIdLst>
  <p:handoutMasterIdLst>
    <p:handoutMasterId r:id="rId45"/>
  </p:handoutMasterIdLst>
  <p:sldIdLst>
    <p:sldId id="337" r:id="rId4"/>
    <p:sldId id="277" r:id="rId5"/>
    <p:sldId id="336" r:id="rId6"/>
    <p:sldId id="339" r:id="rId7"/>
    <p:sldId id="341" r:id="rId8"/>
    <p:sldId id="338" r:id="rId9"/>
    <p:sldId id="342" r:id="rId10"/>
    <p:sldId id="343" r:id="rId11"/>
    <p:sldId id="305" r:id="rId12"/>
    <p:sldId id="306" r:id="rId13"/>
    <p:sldId id="307" r:id="rId14"/>
    <p:sldId id="308" r:id="rId15"/>
    <p:sldId id="309" r:id="rId16"/>
    <p:sldId id="310" r:id="rId17"/>
    <p:sldId id="312" r:id="rId18"/>
    <p:sldId id="313" r:id="rId19"/>
    <p:sldId id="314" r:id="rId20"/>
    <p:sldId id="345" r:id="rId21"/>
    <p:sldId id="344" r:id="rId22"/>
    <p:sldId id="301" r:id="rId23"/>
    <p:sldId id="302" r:id="rId24"/>
    <p:sldId id="349" r:id="rId25"/>
    <p:sldId id="284" r:id="rId26"/>
    <p:sldId id="278" r:id="rId27"/>
    <p:sldId id="332" r:id="rId28"/>
    <p:sldId id="346" r:id="rId29"/>
    <p:sldId id="280" r:id="rId30"/>
    <p:sldId id="264" r:id="rId31"/>
    <p:sldId id="303" r:id="rId32"/>
    <p:sldId id="347" r:id="rId33"/>
    <p:sldId id="265" r:id="rId34"/>
    <p:sldId id="290" r:id="rId35"/>
    <p:sldId id="289" r:id="rId36"/>
    <p:sldId id="266" r:id="rId37"/>
    <p:sldId id="348" r:id="rId38"/>
    <p:sldId id="270" r:id="rId39"/>
    <p:sldId id="350" r:id="rId40"/>
    <p:sldId id="351" r:id="rId41"/>
    <p:sldId id="287" r:id="rId42"/>
    <p:sldId id="333" r:id="rId43"/>
  </p:sldIdLst>
  <p:sldSz cx="9144000" cy="6858000" type="screen4x3"/>
  <p:notesSz cx="6797675" cy="9926638"/>
  <p:defaultTextStyle>
    <a:defPPr>
      <a:defRPr lang="fr-FR"/>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993366"/>
    <a:srgbClr val="993300"/>
    <a:srgbClr val="006600"/>
    <a:srgbClr val="008000"/>
    <a:srgbClr val="FF6600"/>
    <a:srgbClr val="009900"/>
    <a:srgbClr val="99CC00"/>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3" autoAdjust="0"/>
    <p:restoredTop sz="94627" autoAdjust="0"/>
  </p:normalViewPr>
  <p:slideViewPr>
    <p:cSldViewPr>
      <p:cViewPr varScale="1">
        <p:scale>
          <a:sx n="47" d="100"/>
          <a:sy n="47" d="100"/>
        </p:scale>
        <p:origin x="-4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2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649C7E-CF0C-485C-BBB0-981266BA8FE2}"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1509CF3D-480C-4ECA-9440-20E534EB81D2}">
      <dgm:prSet phldrT="[Texte]"/>
      <dgm:spPr/>
      <dgm:t>
        <a:bodyPr/>
        <a:lstStyle/>
        <a:p>
          <a:r>
            <a:rPr lang="fr-FR" dirty="0" smtClean="0">
              <a:solidFill>
                <a:srgbClr val="FF0000"/>
              </a:solidFill>
            </a:rPr>
            <a:t>Dangereux</a:t>
          </a:r>
          <a:endParaRPr lang="fr-FR" dirty="0">
            <a:solidFill>
              <a:srgbClr val="FF0000"/>
            </a:solidFill>
          </a:endParaRPr>
        </a:p>
      </dgm:t>
    </dgm:pt>
    <dgm:pt modelId="{A514EA77-F010-4152-B209-B9114C6CF1A9}" type="parTrans" cxnId="{40F4525A-B311-4FEB-B43E-C0F9743DA086}">
      <dgm:prSet/>
      <dgm:spPr/>
      <dgm:t>
        <a:bodyPr/>
        <a:lstStyle/>
        <a:p>
          <a:endParaRPr lang="fr-FR"/>
        </a:p>
      </dgm:t>
    </dgm:pt>
    <dgm:pt modelId="{6D57F064-4C31-40DC-BF44-85715CB12143}" type="sibTrans" cxnId="{40F4525A-B311-4FEB-B43E-C0F9743DA086}">
      <dgm:prSet/>
      <dgm:spPr/>
      <dgm:t>
        <a:bodyPr/>
        <a:lstStyle/>
        <a:p>
          <a:endParaRPr lang="fr-FR"/>
        </a:p>
      </dgm:t>
    </dgm:pt>
    <dgm:pt modelId="{22D1AF37-AE9C-4260-AD82-89DE08B32D47}">
      <dgm:prSet phldrT="[Texte]"/>
      <dgm:spPr/>
      <dgm:t>
        <a:bodyPr/>
        <a:lstStyle/>
        <a:p>
          <a:r>
            <a:rPr lang="fr-FR" dirty="0" smtClean="0"/>
            <a:t>fioul</a:t>
          </a:r>
          <a:endParaRPr lang="fr-FR" dirty="0"/>
        </a:p>
      </dgm:t>
    </dgm:pt>
    <dgm:pt modelId="{ACC715FC-566D-46C0-9D7F-63F79595D17C}" type="parTrans" cxnId="{A5DA41F4-132D-4552-84C5-917F47A9B2F1}">
      <dgm:prSet/>
      <dgm:spPr/>
      <dgm:t>
        <a:bodyPr/>
        <a:lstStyle/>
        <a:p>
          <a:endParaRPr lang="fr-FR"/>
        </a:p>
      </dgm:t>
    </dgm:pt>
    <dgm:pt modelId="{98A4CE64-E88C-4D4C-AE22-971A83CE02F5}" type="sibTrans" cxnId="{A5DA41F4-132D-4552-84C5-917F47A9B2F1}">
      <dgm:prSet/>
      <dgm:spPr/>
      <dgm:t>
        <a:bodyPr/>
        <a:lstStyle/>
        <a:p>
          <a:endParaRPr lang="fr-FR"/>
        </a:p>
      </dgm:t>
    </dgm:pt>
    <dgm:pt modelId="{38D902BC-EDF6-4EA0-B2CB-71EFA21D99C8}">
      <dgm:prSet phldrT="[Texte]"/>
      <dgm:spPr/>
      <dgm:t>
        <a:bodyPr/>
        <a:lstStyle/>
        <a:p>
          <a:r>
            <a:rPr lang="fr-FR" dirty="0" smtClean="0"/>
            <a:t>Radium</a:t>
          </a:r>
          <a:endParaRPr lang="fr-FR" dirty="0"/>
        </a:p>
      </dgm:t>
    </dgm:pt>
    <dgm:pt modelId="{22E948AF-5B41-435B-BCFE-1753A08A2733}" type="parTrans" cxnId="{3A2A6BC4-36FF-42A2-B645-B62610B4B824}">
      <dgm:prSet/>
      <dgm:spPr/>
      <dgm:t>
        <a:bodyPr/>
        <a:lstStyle/>
        <a:p>
          <a:endParaRPr lang="fr-FR"/>
        </a:p>
      </dgm:t>
    </dgm:pt>
    <dgm:pt modelId="{6FEAEC88-C062-407B-A57A-2D6981C79755}" type="sibTrans" cxnId="{3A2A6BC4-36FF-42A2-B645-B62610B4B824}">
      <dgm:prSet/>
      <dgm:spPr/>
      <dgm:t>
        <a:bodyPr/>
        <a:lstStyle/>
        <a:p>
          <a:endParaRPr lang="fr-FR"/>
        </a:p>
      </dgm:t>
    </dgm:pt>
    <dgm:pt modelId="{D1C66EDD-2D03-4120-8A0E-24AB6B915B93}">
      <dgm:prSet phldrT="[Texte]"/>
      <dgm:spPr/>
      <dgm:t>
        <a:bodyPr/>
        <a:lstStyle/>
        <a:p>
          <a:r>
            <a:rPr lang="fr-FR" dirty="0" smtClean="0">
              <a:solidFill>
                <a:srgbClr val="008000"/>
              </a:solidFill>
            </a:rPr>
            <a:t>Inertes</a:t>
          </a:r>
          <a:endParaRPr lang="fr-FR" dirty="0">
            <a:solidFill>
              <a:srgbClr val="008000"/>
            </a:solidFill>
          </a:endParaRPr>
        </a:p>
      </dgm:t>
    </dgm:pt>
    <dgm:pt modelId="{FE52C9A0-D151-4EEA-8F4C-D5713C16A8FA}" type="parTrans" cxnId="{A1150389-1462-427C-96D6-39C4E7F8363F}">
      <dgm:prSet/>
      <dgm:spPr/>
      <dgm:t>
        <a:bodyPr/>
        <a:lstStyle/>
        <a:p>
          <a:endParaRPr lang="fr-FR"/>
        </a:p>
      </dgm:t>
    </dgm:pt>
    <dgm:pt modelId="{21DC0F8A-1ADA-420B-8B25-7FFD35D5329B}" type="sibTrans" cxnId="{A1150389-1462-427C-96D6-39C4E7F8363F}">
      <dgm:prSet/>
      <dgm:spPr/>
      <dgm:t>
        <a:bodyPr/>
        <a:lstStyle/>
        <a:p>
          <a:endParaRPr lang="fr-FR"/>
        </a:p>
      </dgm:t>
    </dgm:pt>
    <dgm:pt modelId="{B5993F48-2EDE-471A-8624-E019E80FD40C}">
      <dgm:prSet phldrT="[Texte]"/>
      <dgm:spPr/>
      <dgm:t>
        <a:bodyPr/>
        <a:lstStyle/>
        <a:p>
          <a:r>
            <a:rPr lang="fr-FR" dirty="0" smtClean="0"/>
            <a:t>gravats</a:t>
          </a:r>
          <a:endParaRPr lang="fr-FR" dirty="0"/>
        </a:p>
      </dgm:t>
    </dgm:pt>
    <dgm:pt modelId="{9BAE05AC-F4CF-46BE-A382-E10CCFC39624}" type="parTrans" cxnId="{F9A5CCB4-15F1-4FD2-9007-48E6F061880F}">
      <dgm:prSet/>
      <dgm:spPr/>
      <dgm:t>
        <a:bodyPr/>
        <a:lstStyle/>
        <a:p>
          <a:endParaRPr lang="fr-FR"/>
        </a:p>
      </dgm:t>
    </dgm:pt>
    <dgm:pt modelId="{E2F88B2F-224D-425E-A064-A2B047408931}" type="sibTrans" cxnId="{F9A5CCB4-15F1-4FD2-9007-48E6F061880F}">
      <dgm:prSet/>
      <dgm:spPr/>
      <dgm:t>
        <a:bodyPr/>
        <a:lstStyle/>
        <a:p>
          <a:endParaRPr lang="fr-FR"/>
        </a:p>
      </dgm:t>
    </dgm:pt>
    <dgm:pt modelId="{8E89BC4E-DB0A-4CA6-815E-9CA64005D172}">
      <dgm:prSet phldrT="[Texte]"/>
      <dgm:spPr/>
      <dgm:t>
        <a:bodyPr/>
        <a:lstStyle/>
        <a:p>
          <a:r>
            <a:rPr lang="fr-FR" dirty="0" smtClean="0"/>
            <a:t>bétons</a:t>
          </a:r>
          <a:endParaRPr lang="fr-FR" dirty="0"/>
        </a:p>
      </dgm:t>
    </dgm:pt>
    <dgm:pt modelId="{6296DD1B-DB96-436B-8410-27906368D454}" type="parTrans" cxnId="{1F06C94D-EEBC-48A1-BAA2-0129AF4B8706}">
      <dgm:prSet/>
      <dgm:spPr/>
      <dgm:t>
        <a:bodyPr/>
        <a:lstStyle/>
        <a:p>
          <a:endParaRPr lang="fr-FR"/>
        </a:p>
      </dgm:t>
    </dgm:pt>
    <dgm:pt modelId="{B00127F8-A09D-4029-8899-D7E99282F526}" type="sibTrans" cxnId="{1F06C94D-EEBC-48A1-BAA2-0129AF4B8706}">
      <dgm:prSet/>
      <dgm:spPr/>
      <dgm:t>
        <a:bodyPr/>
        <a:lstStyle/>
        <a:p>
          <a:endParaRPr lang="fr-FR"/>
        </a:p>
      </dgm:t>
    </dgm:pt>
    <dgm:pt modelId="{869FB848-9BDD-4FAA-B080-7C485365233E}">
      <dgm:prSet phldrT="[Texte]"/>
      <dgm:spPr/>
      <dgm:t>
        <a:bodyPr/>
        <a:lstStyle/>
        <a:p>
          <a:r>
            <a:rPr lang="fr-FR" dirty="0" smtClean="0">
              <a:solidFill>
                <a:srgbClr val="FF6600"/>
              </a:solidFill>
            </a:rPr>
            <a:t>Non dangereux</a:t>
          </a:r>
          <a:endParaRPr lang="fr-FR" dirty="0">
            <a:solidFill>
              <a:srgbClr val="FF6600"/>
            </a:solidFill>
          </a:endParaRPr>
        </a:p>
      </dgm:t>
    </dgm:pt>
    <dgm:pt modelId="{A6D01516-A501-4291-8595-FB5616D7314B}" type="parTrans" cxnId="{121F6ED2-A614-44D1-B575-0700B0BC8CE1}">
      <dgm:prSet/>
      <dgm:spPr/>
      <dgm:t>
        <a:bodyPr/>
        <a:lstStyle/>
        <a:p>
          <a:endParaRPr lang="fr-FR"/>
        </a:p>
      </dgm:t>
    </dgm:pt>
    <dgm:pt modelId="{2EC6B56B-DAD1-4861-9687-9DE07716C0BA}" type="sibTrans" cxnId="{121F6ED2-A614-44D1-B575-0700B0BC8CE1}">
      <dgm:prSet/>
      <dgm:spPr/>
      <dgm:t>
        <a:bodyPr/>
        <a:lstStyle/>
        <a:p>
          <a:endParaRPr lang="fr-FR"/>
        </a:p>
      </dgm:t>
    </dgm:pt>
    <dgm:pt modelId="{F5E6963A-C5D0-49E3-8701-B0185E315101}">
      <dgm:prSet phldrT="[Texte]"/>
      <dgm:spPr/>
      <dgm:t>
        <a:bodyPr/>
        <a:lstStyle/>
        <a:p>
          <a:r>
            <a:rPr lang="fr-FR" dirty="0" smtClean="0"/>
            <a:t>OM</a:t>
          </a:r>
          <a:endParaRPr lang="fr-FR" dirty="0"/>
        </a:p>
      </dgm:t>
    </dgm:pt>
    <dgm:pt modelId="{E003E1D1-3E9D-436D-B508-8322752CDEF9}" type="parTrans" cxnId="{440CA384-7651-4E1B-9FA2-E43016CE4B80}">
      <dgm:prSet/>
      <dgm:spPr/>
      <dgm:t>
        <a:bodyPr/>
        <a:lstStyle/>
        <a:p>
          <a:endParaRPr lang="fr-FR"/>
        </a:p>
      </dgm:t>
    </dgm:pt>
    <dgm:pt modelId="{CEEA9CD9-68B0-47B7-A85A-373C6FE476D8}" type="sibTrans" cxnId="{440CA384-7651-4E1B-9FA2-E43016CE4B80}">
      <dgm:prSet/>
      <dgm:spPr/>
      <dgm:t>
        <a:bodyPr/>
        <a:lstStyle/>
        <a:p>
          <a:endParaRPr lang="fr-FR"/>
        </a:p>
      </dgm:t>
    </dgm:pt>
    <dgm:pt modelId="{88224306-3C11-4042-B1E6-081046E29DBD}">
      <dgm:prSet phldrT="[Texte]"/>
      <dgm:spPr/>
      <dgm:t>
        <a:bodyPr/>
        <a:lstStyle/>
        <a:p>
          <a:r>
            <a:rPr lang="fr-FR" dirty="0" smtClean="0"/>
            <a:t>plastiques</a:t>
          </a:r>
          <a:endParaRPr lang="fr-FR" dirty="0"/>
        </a:p>
      </dgm:t>
    </dgm:pt>
    <dgm:pt modelId="{6659DCAD-6D64-4661-9D71-A6E281238DDF}" type="parTrans" cxnId="{55A6105C-8C58-42BB-B850-978F4F8DCDA2}">
      <dgm:prSet/>
      <dgm:spPr/>
      <dgm:t>
        <a:bodyPr/>
        <a:lstStyle/>
        <a:p>
          <a:endParaRPr lang="fr-FR"/>
        </a:p>
      </dgm:t>
    </dgm:pt>
    <dgm:pt modelId="{CE6565CE-209B-4C9B-B0A1-88AC2C6CE126}" type="sibTrans" cxnId="{55A6105C-8C58-42BB-B850-978F4F8DCDA2}">
      <dgm:prSet/>
      <dgm:spPr/>
      <dgm:t>
        <a:bodyPr/>
        <a:lstStyle/>
        <a:p>
          <a:endParaRPr lang="fr-FR"/>
        </a:p>
      </dgm:t>
    </dgm:pt>
    <dgm:pt modelId="{1E567B29-21F6-4FA3-BDFB-0829264AA80E}" type="pres">
      <dgm:prSet presAssocID="{42649C7E-CF0C-485C-BBB0-981266BA8FE2}" presName="Name0" presStyleCnt="0">
        <dgm:presLayoutVars>
          <dgm:chMax val="7"/>
          <dgm:dir/>
          <dgm:animLvl val="lvl"/>
          <dgm:resizeHandles val="exact"/>
        </dgm:presLayoutVars>
      </dgm:prSet>
      <dgm:spPr/>
      <dgm:t>
        <a:bodyPr/>
        <a:lstStyle/>
        <a:p>
          <a:endParaRPr lang="fr-FR"/>
        </a:p>
      </dgm:t>
    </dgm:pt>
    <dgm:pt modelId="{FB350265-5493-4D2B-A5E1-554B3F920E8F}" type="pres">
      <dgm:prSet presAssocID="{1509CF3D-480C-4ECA-9440-20E534EB81D2}" presName="circle1" presStyleLbl="node1" presStyleIdx="0" presStyleCnt="3"/>
      <dgm:spPr/>
    </dgm:pt>
    <dgm:pt modelId="{AECC39EC-9CC6-4307-8665-CEAE53E86658}" type="pres">
      <dgm:prSet presAssocID="{1509CF3D-480C-4ECA-9440-20E534EB81D2}" presName="space" presStyleCnt="0"/>
      <dgm:spPr/>
    </dgm:pt>
    <dgm:pt modelId="{8C85D28C-4F23-4F3A-A11C-D45673F6C51B}" type="pres">
      <dgm:prSet presAssocID="{1509CF3D-480C-4ECA-9440-20E534EB81D2}" presName="rect1" presStyleLbl="alignAcc1" presStyleIdx="0" presStyleCnt="3"/>
      <dgm:spPr/>
      <dgm:t>
        <a:bodyPr/>
        <a:lstStyle/>
        <a:p>
          <a:endParaRPr lang="fr-FR"/>
        </a:p>
      </dgm:t>
    </dgm:pt>
    <dgm:pt modelId="{16487694-79E2-46D5-87AE-B36C6B677606}" type="pres">
      <dgm:prSet presAssocID="{D1C66EDD-2D03-4120-8A0E-24AB6B915B93}" presName="vertSpace2" presStyleLbl="node1" presStyleIdx="0" presStyleCnt="3"/>
      <dgm:spPr/>
    </dgm:pt>
    <dgm:pt modelId="{EA7D16D3-E7FE-4082-850F-664255D157EF}" type="pres">
      <dgm:prSet presAssocID="{D1C66EDD-2D03-4120-8A0E-24AB6B915B93}" presName="circle2" presStyleLbl="node1" presStyleIdx="1" presStyleCnt="3"/>
      <dgm:spPr/>
    </dgm:pt>
    <dgm:pt modelId="{2D514E58-ADF7-480B-9CF1-977E23DA27D1}" type="pres">
      <dgm:prSet presAssocID="{D1C66EDD-2D03-4120-8A0E-24AB6B915B93}" presName="rect2" presStyleLbl="alignAcc1" presStyleIdx="1" presStyleCnt="3"/>
      <dgm:spPr/>
      <dgm:t>
        <a:bodyPr/>
        <a:lstStyle/>
        <a:p>
          <a:endParaRPr lang="fr-FR"/>
        </a:p>
      </dgm:t>
    </dgm:pt>
    <dgm:pt modelId="{05112F64-054A-44B6-80A6-D325BB5D9051}" type="pres">
      <dgm:prSet presAssocID="{869FB848-9BDD-4FAA-B080-7C485365233E}" presName="vertSpace3" presStyleLbl="node1" presStyleIdx="1" presStyleCnt="3"/>
      <dgm:spPr/>
    </dgm:pt>
    <dgm:pt modelId="{3D0EFEE1-8B90-421A-9E3B-8EE963691BC9}" type="pres">
      <dgm:prSet presAssocID="{869FB848-9BDD-4FAA-B080-7C485365233E}" presName="circle3" presStyleLbl="node1" presStyleIdx="2" presStyleCnt="3"/>
      <dgm:spPr/>
    </dgm:pt>
    <dgm:pt modelId="{9B931561-98CC-4AB6-85A0-22869183A29A}" type="pres">
      <dgm:prSet presAssocID="{869FB848-9BDD-4FAA-B080-7C485365233E}" presName="rect3" presStyleLbl="alignAcc1" presStyleIdx="2" presStyleCnt="3" custScaleX="100000" custLinFactNeighborX="63" custLinFactNeighborY="2194"/>
      <dgm:spPr/>
      <dgm:t>
        <a:bodyPr/>
        <a:lstStyle/>
        <a:p>
          <a:endParaRPr lang="fr-FR"/>
        </a:p>
      </dgm:t>
    </dgm:pt>
    <dgm:pt modelId="{86DDB21F-4E69-4594-B0A4-AB46B913294F}" type="pres">
      <dgm:prSet presAssocID="{1509CF3D-480C-4ECA-9440-20E534EB81D2}" presName="rect1ParTx" presStyleLbl="alignAcc1" presStyleIdx="2" presStyleCnt="3">
        <dgm:presLayoutVars>
          <dgm:chMax val="1"/>
          <dgm:bulletEnabled val="1"/>
        </dgm:presLayoutVars>
      </dgm:prSet>
      <dgm:spPr/>
      <dgm:t>
        <a:bodyPr/>
        <a:lstStyle/>
        <a:p>
          <a:endParaRPr lang="fr-FR"/>
        </a:p>
      </dgm:t>
    </dgm:pt>
    <dgm:pt modelId="{4C943C66-2CC3-4022-B53D-E1384C410B18}" type="pres">
      <dgm:prSet presAssocID="{1509CF3D-480C-4ECA-9440-20E534EB81D2}" presName="rect1ChTx" presStyleLbl="alignAcc1" presStyleIdx="2" presStyleCnt="3">
        <dgm:presLayoutVars>
          <dgm:bulletEnabled val="1"/>
        </dgm:presLayoutVars>
      </dgm:prSet>
      <dgm:spPr/>
      <dgm:t>
        <a:bodyPr/>
        <a:lstStyle/>
        <a:p>
          <a:endParaRPr lang="fr-FR"/>
        </a:p>
      </dgm:t>
    </dgm:pt>
    <dgm:pt modelId="{F2FA3C3C-1572-4B96-B9B9-1D70A1C8ED1E}" type="pres">
      <dgm:prSet presAssocID="{D1C66EDD-2D03-4120-8A0E-24AB6B915B93}" presName="rect2ParTx" presStyleLbl="alignAcc1" presStyleIdx="2" presStyleCnt="3">
        <dgm:presLayoutVars>
          <dgm:chMax val="1"/>
          <dgm:bulletEnabled val="1"/>
        </dgm:presLayoutVars>
      </dgm:prSet>
      <dgm:spPr/>
      <dgm:t>
        <a:bodyPr/>
        <a:lstStyle/>
        <a:p>
          <a:endParaRPr lang="fr-FR"/>
        </a:p>
      </dgm:t>
    </dgm:pt>
    <dgm:pt modelId="{7A653B0A-9FB0-47D6-989D-0BFCB42B2828}" type="pres">
      <dgm:prSet presAssocID="{D1C66EDD-2D03-4120-8A0E-24AB6B915B93}" presName="rect2ChTx" presStyleLbl="alignAcc1" presStyleIdx="2" presStyleCnt="3">
        <dgm:presLayoutVars>
          <dgm:bulletEnabled val="1"/>
        </dgm:presLayoutVars>
      </dgm:prSet>
      <dgm:spPr/>
      <dgm:t>
        <a:bodyPr/>
        <a:lstStyle/>
        <a:p>
          <a:endParaRPr lang="fr-FR"/>
        </a:p>
      </dgm:t>
    </dgm:pt>
    <dgm:pt modelId="{C927043C-0013-4080-817F-2FAFE61F317E}" type="pres">
      <dgm:prSet presAssocID="{869FB848-9BDD-4FAA-B080-7C485365233E}" presName="rect3ParTx" presStyleLbl="alignAcc1" presStyleIdx="2" presStyleCnt="3">
        <dgm:presLayoutVars>
          <dgm:chMax val="1"/>
          <dgm:bulletEnabled val="1"/>
        </dgm:presLayoutVars>
      </dgm:prSet>
      <dgm:spPr/>
      <dgm:t>
        <a:bodyPr/>
        <a:lstStyle/>
        <a:p>
          <a:endParaRPr lang="fr-FR"/>
        </a:p>
      </dgm:t>
    </dgm:pt>
    <dgm:pt modelId="{D730FBE0-5411-4418-AC71-C71137EE3FAB}" type="pres">
      <dgm:prSet presAssocID="{869FB848-9BDD-4FAA-B080-7C485365233E}" presName="rect3ChTx" presStyleLbl="alignAcc1" presStyleIdx="2" presStyleCnt="3">
        <dgm:presLayoutVars>
          <dgm:bulletEnabled val="1"/>
        </dgm:presLayoutVars>
      </dgm:prSet>
      <dgm:spPr/>
      <dgm:t>
        <a:bodyPr/>
        <a:lstStyle/>
        <a:p>
          <a:endParaRPr lang="fr-FR"/>
        </a:p>
      </dgm:t>
    </dgm:pt>
  </dgm:ptLst>
  <dgm:cxnLst>
    <dgm:cxn modelId="{4FB5CB0A-9A94-4A47-A343-47BF3D8B2B44}" type="presOf" srcId="{D1C66EDD-2D03-4120-8A0E-24AB6B915B93}" destId="{F2FA3C3C-1572-4B96-B9B9-1D70A1C8ED1E}" srcOrd="1" destOrd="0" presId="urn:microsoft.com/office/officeart/2005/8/layout/target3"/>
    <dgm:cxn modelId="{0099F796-DEA7-43B8-A4B8-3BAE1B2AC756}" type="presOf" srcId="{1509CF3D-480C-4ECA-9440-20E534EB81D2}" destId="{8C85D28C-4F23-4F3A-A11C-D45673F6C51B}" srcOrd="0" destOrd="0" presId="urn:microsoft.com/office/officeart/2005/8/layout/target3"/>
    <dgm:cxn modelId="{499D73BF-CC89-4F0F-A717-F9F9E1B4ACF5}" type="presOf" srcId="{B5993F48-2EDE-471A-8624-E019E80FD40C}" destId="{7A653B0A-9FB0-47D6-989D-0BFCB42B2828}" srcOrd="0" destOrd="0" presId="urn:microsoft.com/office/officeart/2005/8/layout/target3"/>
    <dgm:cxn modelId="{A1150389-1462-427C-96D6-39C4E7F8363F}" srcId="{42649C7E-CF0C-485C-BBB0-981266BA8FE2}" destId="{D1C66EDD-2D03-4120-8A0E-24AB6B915B93}" srcOrd="1" destOrd="0" parTransId="{FE52C9A0-D151-4EEA-8F4C-D5713C16A8FA}" sibTransId="{21DC0F8A-1ADA-420B-8B25-7FFD35D5329B}"/>
    <dgm:cxn modelId="{55A6105C-8C58-42BB-B850-978F4F8DCDA2}" srcId="{869FB848-9BDD-4FAA-B080-7C485365233E}" destId="{88224306-3C11-4042-B1E6-081046E29DBD}" srcOrd="1" destOrd="0" parTransId="{6659DCAD-6D64-4661-9D71-A6E281238DDF}" sibTransId="{CE6565CE-209B-4C9B-B0A1-88AC2C6CE126}"/>
    <dgm:cxn modelId="{40F4525A-B311-4FEB-B43E-C0F9743DA086}" srcId="{42649C7E-CF0C-485C-BBB0-981266BA8FE2}" destId="{1509CF3D-480C-4ECA-9440-20E534EB81D2}" srcOrd="0" destOrd="0" parTransId="{A514EA77-F010-4152-B209-B9114C6CF1A9}" sibTransId="{6D57F064-4C31-40DC-BF44-85715CB12143}"/>
    <dgm:cxn modelId="{1F1FAF27-2FF2-4C04-A508-4B5E742FA11D}" type="presOf" srcId="{22D1AF37-AE9C-4260-AD82-89DE08B32D47}" destId="{4C943C66-2CC3-4022-B53D-E1384C410B18}" srcOrd="0" destOrd="0" presId="urn:microsoft.com/office/officeart/2005/8/layout/target3"/>
    <dgm:cxn modelId="{752823BD-6BC0-475E-8A9E-4CDDD8D1F030}" type="presOf" srcId="{1509CF3D-480C-4ECA-9440-20E534EB81D2}" destId="{86DDB21F-4E69-4594-B0A4-AB46B913294F}" srcOrd="1" destOrd="0" presId="urn:microsoft.com/office/officeart/2005/8/layout/target3"/>
    <dgm:cxn modelId="{121F6ED2-A614-44D1-B575-0700B0BC8CE1}" srcId="{42649C7E-CF0C-485C-BBB0-981266BA8FE2}" destId="{869FB848-9BDD-4FAA-B080-7C485365233E}" srcOrd="2" destOrd="0" parTransId="{A6D01516-A501-4291-8595-FB5616D7314B}" sibTransId="{2EC6B56B-DAD1-4861-9687-9DE07716C0BA}"/>
    <dgm:cxn modelId="{1F06C94D-EEBC-48A1-BAA2-0129AF4B8706}" srcId="{D1C66EDD-2D03-4120-8A0E-24AB6B915B93}" destId="{8E89BC4E-DB0A-4CA6-815E-9CA64005D172}" srcOrd="1" destOrd="0" parTransId="{6296DD1B-DB96-436B-8410-27906368D454}" sibTransId="{B00127F8-A09D-4029-8899-D7E99282F526}"/>
    <dgm:cxn modelId="{EFDCC3D6-2EA7-4599-9195-F6183343EF08}" type="presOf" srcId="{869FB848-9BDD-4FAA-B080-7C485365233E}" destId="{C927043C-0013-4080-817F-2FAFE61F317E}" srcOrd="1" destOrd="0" presId="urn:microsoft.com/office/officeart/2005/8/layout/target3"/>
    <dgm:cxn modelId="{0BE56867-CFDF-409B-8DE8-763A0D1ABFE8}" type="presOf" srcId="{D1C66EDD-2D03-4120-8A0E-24AB6B915B93}" destId="{2D514E58-ADF7-480B-9CF1-977E23DA27D1}" srcOrd="0" destOrd="0" presId="urn:microsoft.com/office/officeart/2005/8/layout/target3"/>
    <dgm:cxn modelId="{A3BF2AA4-BC04-4830-8D71-0C2BCB3EED01}" type="presOf" srcId="{42649C7E-CF0C-485C-BBB0-981266BA8FE2}" destId="{1E567B29-21F6-4FA3-BDFB-0829264AA80E}" srcOrd="0" destOrd="0" presId="urn:microsoft.com/office/officeart/2005/8/layout/target3"/>
    <dgm:cxn modelId="{29F33F1B-3E11-4441-8E11-73A32836C8E1}" type="presOf" srcId="{8E89BC4E-DB0A-4CA6-815E-9CA64005D172}" destId="{7A653B0A-9FB0-47D6-989D-0BFCB42B2828}" srcOrd="0" destOrd="1" presId="urn:microsoft.com/office/officeart/2005/8/layout/target3"/>
    <dgm:cxn modelId="{F9A5CCB4-15F1-4FD2-9007-48E6F061880F}" srcId="{D1C66EDD-2D03-4120-8A0E-24AB6B915B93}" destId="{B5993F48-2EDE-471A-8624-E019E80FD40C}" srcOrd="0" destOrd="0" parTransId="{9BAE05AC-F4CF-46BE-A382-E10CCFC39624}" sibTransId="{E2F88B2F-224D-425E-A064-A2B047408931}"/>
    <dgm:cxn modelId="{440CA384-7651-4E1B-9FA2-E43016CE4B80}" srcId="{869FB848-9BDD-4FAA-B080-7C485365233E}" destId="{F5E6963A-C5D0-49E3-8701-B0185E315101}" srcOrd="0" destOrd="0" parTransId="{E003E1D1-3E9D-436D-B508-8322752CDEF9}" sibTransId="{CEEA9CD9-68B0-47B7-A85A-373C6FE476D8}"/>
    <dgm:cxn modelId="{26C970DE-D51B-4AD3-AEC7-F30EF08625DE}" type="presOf" srcId="{F5E6963A-C5D0-49E3-8701-B0185E315101}" destId="{D730FBE0-5411-4418-AC71-C71137EE3FAB}" srcOrd="0" destOrd="0" presId="urn:microsoft.com/office/officeart/2005/8/layout/target3"/>
    <dgm:cxn modelId="{BF125E8F-C7E3-4870-91E3-FBCA97D75C42}" type="presOf" srcId="{869FB848-9BDD-4FAA-B080-7C485365233E}" destId="{9B931561-98CC-4AB6-85A0-22869183A29A}" srcOrd="0" destOrd="0" presId="urn:microsoft.com/office/officeart/2005/8/layout/target3"/>
    <dgm:cxn modelId="{A5DA41F4-132D-4552-84C5-917F47A9B2F1}" srcId="{1509CF3D-480C-4ECA-9440-20E534EB81D2}" destId="{22D1AF37-AE9C-4260-AD82-89DE08B32D47}" srcOrd="0" destOrd="0" parTransId="{ACC715FC-566D-46C0-9D7F-63F79595D17C}" sibTransId="{98A4CE64-E88C-4D4C-AE22-971A83CE02F5}"/>
    <dgm:cxn modelId="{3A2A6BC4-36FF-42A2-B645-B62610B4B824}" srcId="{1509CF3D-480C-4ECA-9440-20E534EB81D2}" destId="{38D902BC-EDF6-4EA0-B2CB-71EFA21D99C8}" srcOrd="1" destOrd="0" parTransId="{22E948AF-5B41-435B-BCFE-1753A08A2733}" sibTransId="{6FEAEC88-C062-407B-A57A-2D6981C79755}"/>
    <dgm:cxn modelId="{463B6AA0-6266-4415-95EC-39D435DCF7DD}" type="presOf" srcId="{88224306-3C11-4042-B1E6-081046E29DBD}" destId="{D730FBE0-5411-4418-AC71-C71137EE3FAB}" srcOrd="0" destOrd="1" presId="urn:microsoft.com/office/officeart/2005/8/layout/target3"/>
    <dgm:cxn modelId="{45B898FE-5635-4F53-B22B-4E0E15F16F44}" type="presOf" srcId="{38D902BC-EDF6-4EA0-B2CB-71EFA21D99C8}" destId="{4C943C66-2CC3-4022-B53D-E1384C410B18}" srcOrd="0" destOrd="1" presId="urn:microsoft.com/office/officeart/2005/8/layout/target3"/>
    <dgm:cxn modelId="{712684EF-0782-408E-AA0D-3B3069EBAA8C}" type="presParOf" srcId="{1E567B29-21F6-4FA3-BDFB-0829264AA80E}" destId="{FB350265-5493-4D2B-A5E1-554B3F920E8F}" srcOrd="0" destOrd="0" presId="urn:microsoft.com/office/officeart/2005/8/layout/target3"/>
    <dgm:cxn modelId="{52B2F213-F672-47E0-9A7B-E1CF7A7A9EA7}" type="presParOf" srcId="{1E567B29-21F6-4FA3-BDFB-0829264AA80E}" destId="{AECC39EC-9CC6-4307-8665-CEAE53E86658}" srcOrd="1" destOrd="0" presId="urn:microsoft.com/office/officeart/2005/8/layout/target3"/>
    <dgm:cxn modelId="{1EAB29E4-864D-4649-87CE-769D2259F7E6}" type="presParOf" srcId="{1E567B29-21F6-4FA3-BDFB-0829264AA80E}" destId="{8C85D28C-4F23-4F3A-A11C-D45673F6C51B}" srcOrd="2" destOrd="0" presId="urn:microsoft.com/office/officeart/2005/8/layout/target3"/>
    <dgm:cxn modelId="{FFA45E18-91C4-4E1B-B42F-216ABFD2FB2B}" type="presParOf" srcId="{1E567B29-21F6-4FA3-BDFB-0829264AA80E}" destId="{16487694-79E2-46D5-87AE-B36C6B677606}" srcOrd="3" destOrd="0" presId="urn:microsoft.com/office/officeart/2005/8/layout/target3"/>
    <dgm:cxn modelId="{90548CFA-8CB2-4454-AD07-4C1D2EE01CBA}" type="presParOf" srcId="{1E567B29-21F6-4FA3-BDFB-0829264AA80E}" destId="{EA7D16D3-E7FE-4082-850F-664255D157EF}" srcOrd="4" destOrd="0" presId="urn:microsoft.com/office/officeart/2005/8/layout/target3"/>
    <dgm:cxn modelId="{A74759EC-DF7C-4BCD-A5EF-A186F1CCDCB7}" type="presParOf" srcId="{1E567B29-21F6-4FA3-BDFB-0829264AA80E}" destId="{2D514E58-ADF7-480B-9CF1-977E23DA27D1}" srcOrd="5" destOrd="0" presId="urn:microsoft.com/office/officeart/2005/8/layout/target3"/>
    <dgm:cxn modelId="{A3E46A22-D49F-4E03-B88F-A81B7BE4B958}" type="presParOf" srcId="{1E567B29-21F6-4FA3-BDFB-0829264AA80E}" destId="{05112F64-054A-44B6-80A6-D325BB5D9051}" srcOrd="6" destOrd="0" presId="urn:microsoft.com/office/officeart/2005/8/layout/target3"/>
    <dgm:cxn modelId="{AD6BCF18-0B6D-4890-BBBA-4091022D17AD}" type="presParOf" srcId="{1E567B29-21F6-4FA3-BDFB-0829264AA80E}" destId="{3D0EFEE1-8B90-421A-9E3B-8EE963691BC9}" srcOrd="7" destOrd="0" presId="urn:microsoft.com/office/officeart/2005/8/layout/target3"/>
    <dgm:cxn modelId="{39021E9A-31A8-44BF-98A7-29E4350A653A}" type="presParOf" srcId="{1E567B29-21F6-4FA3-BDFB-0829264AA80E}" destId="{9B931561-98CC-4AB6-85A0-22869183A29A}" srcOrd="8" destOrd="0" presId="urn:microsoft.com/office/officeart/2005/8/layout/target3"/>
    <dgm:cxn modelId="{D2465D66-C6E4-4EF7-B117-A650F38C6DF7}" type="presParOf" srcId="{1E567B29-21F6-4FA3-BDFB-0829264AA80E}" destId="{86DDB21F-4E69-4594-B0A4-AB46B913294F}" srcOrd="9" destOrd="0" presId="urn:microsoft.com/office/officeart/2005/8/layout/target3"/>
    <dgm:cxn modelId="{28FAB6E4-D085-4017-9093-F4299BD02012}" type="presParOf" srcId="{1E567B29-21F6-4FA3-BDFB-0829264AA80E}" destId="{4C943C66-2CC3-4022-B53D-E1384C410B18}" srcOrd="10" destOrd="0" presId="urn:microsoft.com/office/officeart/2005/8/layout/target3"/>
    <dgm:cxn modelId="{E09EE6B4-E4F1-4F9D-838B-8E25466FEF8F}" type="presParOf" srcId="{1E567B29-21F6-4FA3-BDFB-0829264AA80E}" destId="{F2FA3C3C-1572-4B96-B9B9-1D70A1C8ED1E}" srcOrd="11" destOrd="0" presId="urn:microsoft.com/office/officeart/2005/8/layout/target3"/>
    <dgm:cxn modelId="{0D6AF3C7-8717-41DD-9D6A-59B881ABE6DB}" type="presParOf" srcId="{1E567B29-21F6-4FA3-BDFB-0829264AA80E}" destId="{7A653B0A-9FB0-47D6-989D-0BFCB42B2828}" srcOrd="12" destOrd="0" presId="urn:microsoft.com/office/officeart/2005/8/layout/target3"/>
    <dgm:cxn modelId="{B5477AF2-68E6-474C-BCE4-D8B30E6BCBC3}" type="presParOf" srcId="{1E567B29-21F6-4FA3-BDFB-0829264AA80E}" destId="{C927043C-0013-4080-817F-2FAFE61F317E}" srcOrd="13" destOrd="0" presId="urn:microsoft.com/office/officeart/2005/8/layout/target3"/>
    <dgm:cxn modelId="{1F2E143D-C735-41B9-8B08-6610AD1C3D6F}" type="presParOf" srcId="{1E567B29-21F6-4FA3-BDFB-0829264AA80E}" destId="{D730FBE0-5411-4418-AC71-C71137EE3FAB}"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350265-5493-4D2B-A5E1-554B3F920E8F}">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5D28C-4F23-4F3A-A11C-D45673F6C51B}">
      <dsp:nvSpPr>
        <dsp:cNvPr id="0" name=""/>
        <dsp:cNvSpPr/>
      </dsp:nvSpPr>
      <dsp:spPr>
        <a:xfrm>
          <a:off x="2286000" y="0"/>
          <a:ext cx="54864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fr-FR" sz="3900" kern="1200" dirty="0" smtClean="0">
              <a:solidFill>
                <a:srgbClr val="FF0000"/>
              </a:solidFill>
            </a:rPr>
            <a:t>Dangereux</a:t>
          </a:r>
          <a:endParaRPr lang="fr-FR" sz="3900" kern="1200" dirty="0">
            <a:solidFill>
              <a:srgbClr val="FF0000"/>
            </a:solidFill>
          </a:endParaRPr>
        </a:p>
      </dsp:txBody>
      <dsp:txXfrm>
        <a:off x="2286000" y="0"/>
        <a:ext cx="2743200" cy="1371602"/>
      </dsp:txXfrm>
    </dsp:sp>
    <dsp:sp modelId="{EA7D16D3-E7FE-4082-850F-664255D157EF}">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514E58-ADF7-480B-9CF1-977E23DA27D1}">
      <dsp:nvSpPr>
        <dsp:cNvPr id="0" name=""/>
        <dsp:cNvSpPr/>
      </dsp:nvSpPr>
      <dsp:spPr>
        <a:xfrm>
          <a:off x="2286000" y="1371602"/>
          <a:ext cx="5486400" cy="297179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fr-FR" sz="3900" kern="1200" dirty="0" smtClean="0">
              <a:solidFill>
                <a:srgbClr val="008000"/>
              </a:solidFill>
            </a:rPr>
            <a:t>Inertes</a:t>
          </a:r>
          <a:endParaRPr lang="fr-FR" sz="3900" kern="1200" dirty="0">
            <a:solidFill>
              <a:srgbClr val="008000"/>
            </a:solidFill>
          </a:endParaRPr>
        </a:p>
      </dsp:txBody>
      <dsp:txXfrm>
        <a:off x="2286000" y="1371602"/>
        <a:ext cx="2743200" cy="1371598"/>
      </dsp:txXfrm>
    </dsp:sp>
    <dsp:sp modelId="{3D0EFEE1-8B90-421A-9E3B-8EE963691BC9}">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931561-98CC-4AB6-85A0-22869183A29A}">
      <dsp:nvSpPr>
        <dsp:cNvPr id="0" name=""/>
        <dsp:cNvSpPr/>
      </dsp:nvSpPr>
      <dsp:spPr>
        <a:xfrm>
          <a:off x="2286000" y="2773294"/>
          <a:ext cx="5486400" cy="13715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fr-FR" sz="3900" kern="1200" dirty="0" smtClean="0">
              <a:solidFill>
                <a:srgbClr val="FF6600"/>
              </a:solidFill>
            </a:rPr>
            <a:t>Non dangereux</a:t>
          </a:r>
          <a:endParaRPr lang="fr-FR" sz="3900" kern="1200" dirty="0">
            <a:solidFill>
              <a:srgbClr val="FF6600"/>
            </a:solidFill>
          </a:endParaRPr>
        </a:p>
      </dsp:txBody>
      <dsp:txXfrm>
        <a:off x="2286000" y="2773294"/>
        <a:ext cx="2743200" cy="1371598"/>
      </dsp:txXfrm>
    </dsp:sp>
    <dsp:sp modelId="{4C943C66-2CC3-4022-B53D-E1384C410B18}">
      <dsp:nvSpPr>
        <dsp:cNvPr id="0" name=""/>
        <dsp:cNvSpPr/>
      </dsp:nvSpPr>
      <dsp:spPr>
        <a:xfrm>
          <a:off x="5029199" y="0"/>
          <a:ext cx="2743200" cy="137160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285750" lvl="1" indent="-285750" algn="l" defTabSz="1644650">
            <a:lnSpc>
              <a:spcPct val="90000"/>
            </a:lnSpc>
            <a:spcBef>
              <a:spcPct val="0"/>
            </a:spcBef>
            <a:spcAft>
              <a:spcPct val="15000"/>
            </a:spcAft>
            <a:buChar char="••"/>
          </a:pPr>
          <a:r>
            <a:rPr lang="fr-FR" sz="3700" kern="1200" dirty="0" smtClean="0"/>
            <a:t>fioul</a:t>
          </a:r>
          <a:endParaRPr lang="fr-FR" sz="3700" kern="1200" dirty="0"/>
        </a:p>
        <a:p>
          <a:pPr marL="285750" lvl="1" indent="-285750" algn="l" defTabSz="1644650">
            <a:lnSpc>
              <a:spcPct val="90000"/>
            </a:lnSpc>
            <a:spcBef>
              <a:spcPct val="0"/>
            </a:spcBef>
            <a:spcAft>
              <a:spcPct val="15000"/>
            </a:spcAft>
            <a:buChar char="••"/>
          </a:pPr>
          <a:r>
            <a:rPr lang="fr-FR" sz="3700" kern="1200" dirty="0" smtClean="0"/>
            <a:t>Radium</a:t>
          </a:r>
          <a:endParaRPr lang="fr-FR" sz="3700" kern="1200" dirty="0"/>
        </a:p>
      </dsp:txBody>
      <dsp:txXfrm>
        <a:off x="5029199" y="0"/>
        <a:ext cx="2743200" cy="1371602"/>
      </dsp:txXfrm>
    </dsp:sp>
    <dsp:sp modelId="{7A653B0A-9FB0-47D6-989D-0BFCB42B2828}">
      <dsp:nvSpPr>
        <dsp:cNvPr id="0" name=""/>
        <dsp:cNvSpPr/>
      </dsp:nvSpPr>
      <dsp:spPr>
        <a:xfrm>
          <a:off x="5029199" y="1371602"/>
          <a:ext cx="2743200" cy="137159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285750" lvl="1" indent="-285750" algn="l" defTabSz="1644650">
            <a:lnSpc>
              <a:spcPct val="90000"/>
            </a:lnSpc>
            <a:spcBef>
              <a:spcPct val="0"/>
            </a:spcBef>
            <a:spcAft>
              <a:spcPct val="15000"/>
            </a:spcAft>
            <a:buChar char="••"/>
          </a:pPr>
          <a:r>
            <a:rPr lang="fr-FR" sz="3700" kern="1200" dirty="0" smtClean="0"/>
            <a:t>gravats</a:t>
          </a:r>
          <a:endParaRPr lang="fr-FR" sz="3700" kern="1200" dirty="0"/>
        </a:p>
        <a:p>
          <a:pPr marL="285750" lvl="1" indent="-285750" algn="l" defTabSz="1644650">
            <a:lnSpc>
              <a:spcPct val="90000"/>
            </a:lnSpc>
            <a:spcBef>
              <a:spcPct val="0"/>
            </a:spcBef>
            <a:spcAft>
              <a:spcPct val="15000"/>
            </a:spcAft>
            <a:buChar char="••"/>
          </a:pPr>
          <a:r>
            <a:rPr lang="fr-FR" sz="3700" kern="1200" dirty="0" smtClean="0"/>
            <a:t>bétons</a:t>
          </a:r>
          <a:endParaRPr lang="fr-FR" sz="3700" kern="1200" dirty="0"/>
        </a:p>
      </dsp:txBody>
      <dsp:txXfrm>
        <a:off x="5029199" y="1371602"/>
        <a:ext cx="2743200" cy="1371598"/>
      </dsp:txXfrm>
    </dsp:sp>
    <dsp:sp modelId="{D730FBE0-5411-4418-AC71-C71137EE3FAB}">
      <dsp:nvSpPr>
        <dsp:cNvPr id="0" name=""/>
        <dsp:cNvSpPr/>
      </dsp:nvSpPr>
      <dsp:spPr>
        <a:xfrm>
          <a:off x="5029199" y="2743201"/>
          <a:ext cx="2743200" cy="137159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285750" lvl="1" indent="-285750" algn="l" defTabSz="1644650">
            <a:lnSpc>
              <a:spcPct val="90000"/>
            </a:lnSpc>
            <a:spcBef>
              <a:spcPct val="0"/>
            </a:spcBef>
            <a:spcAft>
              <a:spcPct val="15000"/>
            </a:spcAft>
            <a:buChar char="••"/>
          </a:pPr>
          <a:r>
            <a:rPr lang="fr-FR" sz="3700" kern="1200" dirty="0" smtClean="0"/>
            <a:t>OM</a:t>
          </a:r>
          <a:endParaRPr lang="fr-FR" sz="3700" kern="1200" dirty="0"/>
        </a:p>
        <a:p>
          <a:pPr marL="285750" lvl="1" indent="-285750" algn="l" defTabSz="1644650">
            <a:lnSpc>
              <a:spcPct val="90000"/>
            </a:lnSpc>
            <a:spcBef>
              <a:spcPct val="0"/>
            </a:spcBef>
            <a:spcAft>
              <a:spcPct val="15000"/>
            </a:spcAft>
            <a:buChar char="••"/>
          </a:pPr>
          <a:r>
            <a:rPr lang="fr-FR" sz="3700" kern="1200" dirty="0" smtClean="0"/>
            <a:t>plastiques</a:t>
          </a:r>
          <a:endParaRPr lang="fr-FR" sz="3700" kern="1200" dirty="0"/>
        </a:p>
      </dsp:txBody>
      <dsp:txXfrm>
        <a:off x="5029199" y="2743201"/>
        <a:ext cx="2743200" cy="137159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endParaRPr lang="fr-FR"/>
          </a:p>
        </p:txBody>
      </p:sp>
      <p:sp>
        <p:nvSpPr>
          <p:cNvPr id="2457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endParaRPr lang="fr-FR"/>
          </a:p>
        </p:txBody>
      </p:sp>
      <p:sp>
        <p:nvSpPr>
          <p:cNvPr id="2458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endParaRPr lang="fr-FR"/>
          </a:p>
        </p:txBody>
      </p:sp>
      <p:sp>
        <p:nvSpPr>
          <p:cNvPr id="2458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10F09573-596F-475D-9CD0-F1906DC528BB}"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endParaRPr lang="fr-FR"/>
          </a:p>
        </p:txBody>
      </p:sp>
      <p:sp>
        <p:nvSpPr>
          <p:cNvPr id="256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endParaRPr lang="fr-FR"/>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endParaRPr lang="fr-FR"/>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1299D005-0315-429A-8272-CE53C70AB7B6}"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DFE48F4-BF50-4D67-AF3C-97D38004C782}"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C4B8437-89F1-4204-9D7B-2638743A081D}"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B6E1F5E-3E35-4094-8485-E4E9383B6828}"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C8C7161-114F-4227-B70D-7C0FEF7AD292}" type="slidenum">
              <a:rPr lang="fr-F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8379F0F-367D-4068-9E0E-1934375DBDA0}" type="slidenum">
              <a:rPr lang="fr-F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FB8484C-E02A-4498-A884-CA32AB552D12}" type="slidenum">
              <a:rPr lang="fr-F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86C10D1-EED5-476E-8113-374CE2BEBBF3}" type="slidenum">
              <a:rPr lang="fr-F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691F354A-DCFC-41EB-84DC-EF4711F0D0AD}" type="slidenum">
              <a:rPr lang="fr-F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115BBA57-E5BD-428C-8CC6-588A235BDA57}" type="slidenum">
              <a:rPr lang="fr-F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DA83940F-1D0E-487F-9A5D-9CE6473CED3C}" type="slidenum">
              <a:rPr lang="fr-F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D46E12D0-6F14-40CC-8196-CAB88DC4FBE3}"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A40D08D-77AF-4991-B171-268AA28EBE48}" type="slidenum">
              <a:rPr lang="fr-F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D404C570-B2B5-432F-BBC1-9F0FAF3A5D50}" type="slidenum">
              <a:rPr lang="fr-F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5B4840C-AF9A-4D81-B474-FB6714400EFC}" type="slidenum">
              <a:rPr lang="fr-F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2426D97-D08D-4DDC-BD11-5AFEE0E840C0}" type="slidenum">
              <a:rPr lang="fr-F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80101D6E-235E-42CC-83F3-61127E4EE44D}"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116422-AF98-42F1-88A6-47A0C5C4331A}"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C7F8F85-750F-4864-BF1B-76EA1540418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AD85BE-D3D9-4276-A34C-7488B56A28EA}"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1E55FF-2D42-44FF-841C-6C88EEA1596F}"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C3C74D-32F5-41B9-ABB3-AB0F3D0435FD}" type="slidenum">
              <a:rPr lang="fr-FR" smtClean="0"/>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349B45-E622-47D5-BFD3-4F6B51B0FB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1597992-3FDD-4992-A7E6-E739DC3C9198}" type="slidenum">
              <a:rPr lang="fr-F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89FB0D-8B78-4E60-828D-71B79AB7C3F9}"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0279210D-C41F-4D07-A4BF-C7705162BE22}"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36AAC-8305-4D1F-8995-A64EC5EC4076}" type="slidenum">
              <a:rPr lang="fr-FR" smtClean="0"/>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66EF76-ACB8-4FF7-9806-4EAD401D31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B645F198-5142-4E2C-839E-480A573BBF8D}"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5DBE807D-7448-49DA-9D39-7E6F1CF5EBBA}"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C333F2DA-BC87-45C3-B80F-0A72DDD7AE51}"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96487A6E-D186-40BD-A6C4-8A1C6DCDEEC2}"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9720D5F-A832-4AE5-B96E-2C2421BF5854}"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D2B994B-557F-4694-A6F2-5527D3A3FC07}"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464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vl1pPr>
          </a:lstStyle>
          <a:p>
            <a:endParaRPr lang="fr-FR"/>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endParaRPr lang="fr-FR"/>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fld id="{6FCAEF45-117D-4B94-A931-7806F904459B}"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49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49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vl1pPr>
          </a:lstStyle>
          <a:p>
            <a:endParaRPr lang="fr-FR"/>
          </a:p>
        </p:txBody>
      </p:sp>
      <p:sp>
        <p:nvSpPr>
          <p:cNvPr id="149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endParaRPr lang="fr-FR"/>
          </a:p>
        </p:txBody>
      </p:sp>
      <p:sp>
        <p:nvSpPr>
          <p:cNvPr id="149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fld id="{04117115-8E0A-4027-B639-F0D629B16D9C}"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FCAEF45-117D-4B94-A931-7806F904459B}" type="slidenum">
              <a:rPr lang="fr-FR" smtClean="0"/>
              <a:pPr/>
              <a:t>‹N°›</a:t>
            </a:fld>
            <a:endParaRPr lang="fr-FR"/>
          </a:p>
        </p:txBody>
      </p:sp>
      <p:pic>
        <p:nvPicPr>
          <p:cNvPr id="10" name="Picture 12" descr="Masque-groupe"/>
          <p:cNvPicPr>
            <a:picLocks noChangeAspect="1" noChangeArrowheads="1"/>
          </p:cNvPicPr>
          <p:nvPr userDrawn="1"/>
        </p:nvPicPr>
        <p:blipFill>
          <a:blip r:embed="rId13" cstate="print"/>
          <a:srcRect/>
          <a:stretch>
            <a:fillRect/>
          </a:stretch>
        </p:blipFill>
        <p:spPr bwMode="auto">
          <a:xfrm>
            <a:off x="-1588" y="-1588"/>
            <a:ext cx="9148763" cy="6862763"/>
          </a:xfrm>
          <a:prstGeom prst="rect">
            <a:avLst/>
          </a:prstGeom>
          <a:noFill/>
        </p:spPr>
      </p:pic>
      <p:sp>
        <p:nvSpPr>
          <p:cNvPr id="11" name="Text Box 13"/>
          <p:cNvSpPr txBox="1">
            <a:spLocks noChangeArrowheads="1"/>
          </p:cNvSpPr>
          <p:nvPr userDrawn="1"/>
        </p:nvSpPr>
        <p:spPr bwMode="auto">
          <a:xfrm>
            <a:off x="7885113" y="6381750"/>
            <a:ext cx="1258887" cy="274638"/>
          </a:xfrm>
          <a:prstGeom prst="rect">
            <a:avLst/>
          </a:prstGeom>
          <a:noFill/>
          <a:ln w="9525">
            <a:noFill/>
            <a:miter lim="800000"/>
            <a:headEnd/>
            <a:tailEnd/>
          </a:ln>
          <a:effectLst/>
        </p:spPr>
        <p:txBody>
          <a:bodyPr>
            <a:spAutoFit/>
          </a:bodyPr>
          <a:lstStyle/>
          <a:p>
            <a:pPr algn="r">
              <a:spcBef>
                <a:spcPct val="50000"/>
              </a:spcBef>
            </a:pPr>
            <a:fld id="{F47D1835-4CEA-464E-93B0-E4313CE96B92}" type="slidenum">
              <a:rPr lang="fr-FR" sz="1200" b="0"/>
              <a:pPr algn="r">
                <a:spcBef>
                  <a:spcPct val="50000"/>
                </a:spcBef>
              </a:pPr>
              <a:t>‹N°›</a:t>
            </a:fld>
            <a:endParaRPr lang="fr-FR" sz="1200" b="0"/>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wmf"/><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7B116422-AF98-42F1-88A6-47A0C5C4331A}" type="slidenum">
              <a:rPr lang="fr-FR" smtClean="0"/>
              <a:pPr/>
              <a:t>1</a:t>
            </a:fld>
            <a:endParaRPr lang="fr-FR" dirty="0"/>
          </a:p>
        </p:txBody>
      </p:sp>
      <p:sp>
        <p:nvSpPr>
          <p:cNvPr id="4" name="Espace réservé du contenu 3"/>
          <p:cNvSpPr>
            <a:spLocks noGrp="1"/>
          </p:cNvSpPr>
          <p:nvPr>
            <p:ph sz="quarter" idx="1"/>
          </p:nvPr>
        </p:nvSpPr>
        <p:spPr/>
        <p:txBody>
          <a:bodyPr>
            <a:normAutofit fontScale="92500" lnSpcReduction="20000"/>
          </a:bodyPr>
          <a:lstStyle/>
          <a:p>
            <a:pPr>
              <a:buNone/>
            </a:pPr>
            <a:endParaRPr lang="fr-FR" sz="2800" b="1" dirty="0" smtClean="0">
              <a:solidFill>
                <a:srgbClr val="FF3300"/>
              </a:solidFill>
            </a:endParaRPr>
          </a:p>
          <a:p>
            <a:pPr>
              <a:buNone/>
            </a:pPr>
            <a:endParaRPr lang="fr-FR" sz="2800" b="1" dirty="0" smtClean="0">
              <a:solidFill>
                <a:srgbClr val="FF3300"/>
              </a:solidFill>
            </a:endParaRPr>
          </a:p>
          <a:p>
            <a:pPr algn="ctr">
              <a:buNone/>
            </a:pPr>
            <a:r>
              <a:rPr lang="fr-FR" sz="4800" b="1" dirty="0" smtClean="0">
                <a:solidFill>
                  <a:srgbClr val="FF3300"/>
                </a:solidFill>
              </a:rPr>
              <a:t>FORMATION  </a:t>
            </a:r>
            <a:r>
              <a:rPr lang="fr-FR" sz="4800" b="1" dirty="0" smtClean="0">
                <a:solidFill>
                  <a:srgbClr val="FF3300"/>
                </a:solidFill>
              </a:rPr>
              <a:t>ENE</a:t>
            </a:r>
            <a:endParaRPr lang="fr-FR" sz="4800" b="1" dirty="0" smtClean="0">
              <a:solidFill>
                <a:srgbClr val="FF3300"/>
              </a:solidFill>
            </a:endParaRPr>
          </a:p>
          <a:p>
            <a:pPr algn="ctr">
              <a:buNone/>
            </a:pPr>
            <a:r>
              <a:rPr lang="fr-FR" sz="3600" b="1" dirty="0" smtClean="0">
                <a:solidFill>
                  <a:srgbClr val="FF3300"/>
                </a:solidFill>
              </a:rPr>
              <a:t> </a:t>
            </a:r>
            <a:r>
              <a:rPr lang="fr-FR" sz="2800" b="1" dirty="0" smtClean="0">
                <a:solidFill>
                  <a:srgbClr val="0065A1"/>
                </a:solidFill>
              </a:rPr>
              <a:t/>
            </a:r>
            <a:br>
              <a:rPr lang="fr-FR" sz="2800" b="1" dirty="0" smtClean="0">
                <a:solidFill>
                  <a:srgbClr val="0065A1"/>
                </a:solidFill>
              </a:rPr>
            </a:br>
            <a:r>
              <a:rPr lang="fr-FR" sz="2800" b="1" dirty="0" smtClean="0">
                <a:solidFill>
                  <a:srgbClr val="0065A1"/>
                </a:solidFill>
                <a:latin typeface="Arial" pitchFamily="34" charset="0"/>
                <a:cs typeface="Arial" pitchFamily="34" charset="0"/>
              </a:rPr>
              <a:t>La problématique des déchets</a:t>
            </a:r>
          </a:p>
          <a:p>
            <a:pPr algn="ctr">
              <a:buNone/>
            </a:pPr>
            <a:r>
              <a:rPr lang="fr-FR" sz="2800" b="1" dirty="0" smtClean="0">
                <a:solidFill>
                  <a:srgbClr val="0065A1"/>
                </a:solidFill>
                <a:latin typeface="Arial" pitchFamily="34" charset="0"/>
                <a:cs typeface="Arial" pitchFamily="34" charset="0"/>
              </a:rPr>
              <a:t>en France</a:t>
            </a:r>
          </a:p>
          <a:p>
            <a:pPr algn="ctr">
              <a:buNone/>
            </a:pPr>
            <a:endParaRPr lang="fr-FR" sz="2800" b="1" dirty="0" smtClean="0">
              <a:solidFill>
                <a:srgbClr val="0065A1"/>
              </a:solidFill>
              <a:latin typeface="Arial" pitchFamily="34" charset="0"/>
              <a:cs typeface="Arial" pitchFamily="34" charset="0"/>
            </a:endParaRPr>
          </a:p>
          <a:p>
            <a:pPr algn="ctr">
              <a:buNone/>
            </a:pPr>
            <a:endParaRPr lang="fr-FR" sz="2800" b="1" dirty="0" smtClean="0">
              <a:solidFill>
                <a:srgbClr val="0065A1"/>
              </a:solidFill>
              <a:latin typeface="Arial" pitchFamily="34" charset="0"/>
              <a:cs typeface="Arial" pitchFamily="34" charset="0"/>
            </a:endParaRPr>
          </a:p>
          <a:p>
            <a:pPr algn="ctr">
              <a:buNone/>
            </a:pPr>
            <a:endParaRPr lang="fr-FR" sz="2800" b="1" dirty="0" smtClean="0">
              <a:solidFill>
                <a:srgbClr val="0065A1"/>
              </a:solidFill>
              <a:latin typeface="Arial" pitchFamily="34" charset="0"/>
              <a:cs typeface="Arial" pitchFamily="34" charset="0"/>
            </a:endParaRPr>
          </a:p>
          <a:p>
            <a:pPr algn="r">
              <a:buNone/>
            </a:pPr>
            <a:r>
              <a:rPr lang="fr-FR" sz="2000" dirty="0" smtClean="0">
                <a:solidFill>
                  <a:srgbClr val="0065A1"/>
                </a:solidFill>
                <a:latin typeface="Arial" pitchFamily="34" charset="0"/>
                <a:cs typeface="Arial" pitchFamily="34" charset="0"/>
              </a:rPr>
              <a:t>Le 07 mars 2015</a:t>
            </a:r>
            <a:r>
              <a:rPr lang="fr-FR" sz="2800" b="1" dirty="0" smtClean="0">
                <a:solidFill>
                  <a:srgbClr val="0065A1"/>
                </a:solidFill>
              </a:rPr>
              <a:t/>
            </a:r>
            <a:br>
              <a:rPr lang="fr-FR" sz="2800" b="1" dirty="0" smtClean="0">
                <a:solidFill>
                  <a:srgbClr val="0065A1"/>
                </a:solidFill>
              </a:rPr>
            </a:br>
            <a:r>
              <a:rPr lang="fr-FR" sz="1800" i="1" dirty="0" smtClean="0">
                <a:solidFill>
                  <a:schemeClr val="bg1"/>
                </a:solidFill>
              </a:rPr>
              <a:t>	</a:t>
            </a:r>
            <a:r>
              <a:rPr lang="fr-FR" sz="1200" i="1" dirty="0" smtClean="0">
                <a:solidFill>
                  <a:schemeClr val="bg1"/>
                </a:solidFill>
              </a:rPr>
              <a:t>février 2015</a:t>
            </a:r>
            <a:endParaRPr lang="fr-FR" dirty="0"/>
          </a:p>
        </p:txBody>
      </p:sp>
      <p:grpSp>
        <p:nvGrpSpPr>
          <p:cNvPr id="5" name="Group 4"/>
          <p:cNvGrpSpPr>
            <a:grpSpLocks noGrp="1"/>
          </p:cNvGrpSpPr>
          <p:nvPr>
            <p:ph type="title"/>
          </p:nvPr>
        </p:nvGrpSpPr>
        <p:grpSpPr bwMode="auto">
          <a:xfrm>
            <a:off x="914400" y="274638"/>
            <a:ext cx="3585592" cy="1143000"/>
            <a:chOff x="108870487" y="109286040"/>
            <a:chExt cx="2749773" cy="583441"/>
          </a:xfrm>
        </p:grpSpPr>
        <p:sp>
          <p:nvSpPr>
            <p:cNvPr id="6" name="Rectangle 6"/>
            <p:cNvSpPr>
              <a:spLocks noChangeArrowheads="1" noChangeShapeType="1"/>
            </p:cNvSpPr>
            <p:nvPr/>
          </p:nvSpPr>
          <p:spPr bwMode="auto">
            <a:xfrm>
              <a:off x="109252629" y="109334660"/>
              <a:ext cx="2367631" cy="437581"/>
            </a:xfrm>
            <a:prstGeom prst="rect">
              <a:avLst/>
            </a:prstGeom>
            <a:solidFill>
              <a:srgbClr val="000080"/>
            </a:solidFill>
            <a:ln w="0" algn="in">
              <a:noFill/>
              <a:miter lim="800000"/>
              <a:headEnd/>
              <a:tailEnd/>
            </a:ln>
            <a:effectLst/>
          </p:spPr>
          <p:txBody>
            <a:bodyPr vert="horz" wrap="square" lIns="36576" tIns="36576" rIns="36576" bIns="36576" numCol="1" anchor="t" anchorCtr="0" compatLnSpc="1">
              <a:prstTxWarp prst="textNoShape">
                <a:avLst/>
              </a:prstTxWarp>
            </a:bodyPr>
            <a:lstStyle/>
            <a:p>
              <a:r>
                <a:rPr lang="fr-FR" dirty="0" smtClean="0">
                  <a:solidFill>
                    <a:schemeClr val="bg1"/>
                  </a:solidFill>
                </a:rPr>
                <a:t>    M L  CONSULTANT</a:t>
              </a:r>
              <a:endParaRPr lang="fr-FR" dirty="0">
                <a:solidFill>
                  <a:schemeClr val="bg1"/>
                </a:solidFill>
              </a:endParaRPr>
            </a:p>
          </p:txBody>
        </p:sp>
        <p:sp>
          <p:nvSpPr>
            <p:cNvPr id="7" name="Rectangle 7"/>
            <p:cNvSpPr>
              <a:spLocks noChangeArrowheads="1" noChangeShapeType="1"/>
            </p:cNvSpPr>
            <p:nvPr/>
          </p:nvSpPr>
          <p:spPr bwMode="auto">
            <a:xfrm>
              <a:off x="109252605" y="109431900"/>
              <a:ext cx="127373" cy="145860"/>
            </a:xfrm>
            <a:prstGeom prst="rect">
              <a:avLst/>
            </a:prstGeom>
            <a:solidFill>
              <a:srgbClr val="9999CD"/>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8" name="Rectangle 8"/>
            <p:cNvSpPr>
              <a:spLocks noChangeArrowheads="1" noChangeShapeType="1"/>
            </p:cNvSpPr>
            <p:nvPr/>
          </p:nvSpPr>
          <p:spPr bwMode="auto">
            <a:xfrm>
              <a:off x="109252605" y="109286040"/>
              <a:ext cx="127373" cy="145860"/>
            </a:xfrm>
            <a:prstGeom prst="rect">
              <a:avLst/>
            </a:prstGeom>
            <a:solidFill>
              <a:srgbClr val="CCCCE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9" name="Rectangle 9"/>
            <p:cNvSpPr>
              <a:spLocks noChangeArrowheads="1" noChangeShapeType="1"/>
            </p:cNvSpPr>
            <p:nvPr/>
          </p:nvSpPr>
          <p:spPr bwMode="auto">
            <a:xfrm>
              <a:off x="109125232" y="109431900"/>
              <a:ext cx="127372" cy="145860"/>
            </a:xfrm>
            <a:prstGeom prst="rect">
              <a:avLst/>
            </a:prstGeom>
            <a:solidFill>
              <a:srgbClr val="CCCCE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 name="Rectangle 10"/>
            <p:cNvSpPr>
              <a:spLocks noChangeArrowheads="1" noChangeShapeType="1"/>
            </p:cNvSpPr>
            <p:nvPr/>
          </p:nvSpPr>
          <p:spPr bwMode="auto">
            <a:xfrm>
              <a:off x="108997860" y="109577760"/>
              <a:ext cx="127372" cy="145860"/>
            </a:xfrm>
            <a:prstGeom prst="rect">
              <a:avLst/>
            </a:prstGeom>
            <a:solidFill>
              <a:srgbClr val="CCCCE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1" name="Rectangle 12"/>
            <p:cNvSpPr>
              <a:spLocks noChangeArrowheads="1" noChangeShapeType="1"/>
            </p:cNvSpPr>
            <p:nvPr/>
          </p:nvSpPr>
          <p:spPr bwMode="auto">
            <a:xfrm>
              <a:off x="108997860" y="109723620"/>
              <a:ext cx="127372" cy="145861"/>
            </a:xfrm>
            <a:prstGeom prst="rect">
              <a:avLst/>
            </a:prstGeom>
            <a:solidFill>
              <a:srgbClr val="9999CD"/>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2" name="Rectangle 13"/>
            <p:cNvSpPr>
              <a:spLocks noChangeArrowheads="1" noChangeShapeType="1"/>
            </p:cNvSpPr>
            <p:nvPr/>
          </p:nvSpPr>
          <p:spPr bwMode="auto">
            <a:xfrm>
              <a:off x="108870487" y="109431900"/>
              <a:ext cx="127372" cy="145860"/>
            </a:xfrm>
            <a:prstGeom prst="rect">
              <a:avLst/>
            </a:prstGeom>
            <a:solidFill>
              <a:srgbClr val="00008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pic>
        <p:nvPicPr>
          <p:cNvPr id="13" name="Picture 16" descr="DD01630_"/>
          <p:cNvPicPr preferRelativeResize="0">
            <a:picLocks noChangeArrowheads="1" noChangeShapeType="1"/>
          </p:cNvPicPr>
          <p:nvPr/>
        </p:nvPicPr>
        <p:blipFill>
          <a:blip r:embed="rId2" cstate="print"/>
          <a:srcRect/>
          <a:stretch>
            <a:fillRect/>
          </a:stretch>
        </p:blipFill>
        <p:spPr bwMode="auto">
          <a:xfrm>
            <a:off x="7740352" y="548680"/>
            <a:ext cx="797741" cy="621039"/>
          </a:xfrm>
          <a:prstGeom prst="rect">
            <a:avLst/>
          </a:prstGeom>
          <a:noFill/>
          <a:ln w="0" algn="in">
            <a:noFill/>
            <a:miter lim="800000"/>
            <a:headEnd/>
            <a:tailEnd/>
          </a:ln>
          <a:effectLst/>
        </p:spPr>
      </p:pic>
      <p:sp>
        <p:nvSpPr>
          <p:cNvPr id="14" name="Espace réservé du pied de page 13"/>
          <p:cNvSpPr>
            <a:spLocks noGrp="1"/>
          </p:cNvSpPr>
          <p:nvPr>
            <p:ph type="ftr" sz="quarter" idx="11"/>
          </p:nvPr>
        </p:nvSpPr>
        <p:spPr>
          <a:xfrm>
            <a:off x="914400" y="6172200"/>
            <a:ext cx="5025752" cy="457200"/>
          </a:xfrm>
        </p:spPr>
        <p:txBody>
          <a:bodyPr/>
          <a:lstStyle/>
          <a:p>
            <a:r>
              <a:rPr lang="fr-FR" i="1" dirty="0" smtClean="0">
                <a:solidFill>
                  <a:schemeClr val="tx1">
                    <a:lumMod val="75000"/>
                    <a:lumOff val="25000"/>
                  </a:schemeClr>
                </a:solidFill>
              </a:rPr>
              <a:t>"Ne pas prévoir, c'est déjà gémir" - Léonard de Vinci</a:t>
            </a:r>
            <a:endParaRPr lang="fr-FR" i="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4" name="Rectangle 6"/>
          <p:cNvSpPr>
            <a:spLocks noGrp="1" noChangeArrowheads="1"/>
          </p:cNvSpPr>
          <p:nvPr>
            <p:ph type="title"/>
          </p:nvPr>
        </p:nvSpPr>
        <p:spPr>
          <a:xfrm>
            <a:off x="395289" y="404664"/>
            <a:ext cx="7129040" cy="666750"/>
          </a:xfrm>
          <a:noFill/>
          <a:ln/>
        </p:spPr>
        <p:txBody>
          <a:bodyPr>
            <a:normAutofit/>
          </a:bodyPr>
          <a:lstStyle/>
          <a:p>
            <a:pPr algn="l"/>
            <a:r>
              <a:rPr lang="fr-FR" sz="2400" b="1" dirty="0" smtClean="0">
                <a:solidFill>
                  <a:srgbClr val="993300"/>
                </a:solidFill>
                <a:latin typeface="Arial" pitchFamily="34" charset="0"/>
                <a:cs typeface="Arial" pitchFamily="34" charset="0"/>
              </a:rPr>
              <a:t>2-2 </a:t>
            </a:r>
            <a:r>
              <a:rPr lang="fr-FR" sz="2400" b="1" dirty="0">
                <a:solidFill>
                  <a:srgbClr val="993300"/>
                </a:solidFill>
                <a:latin typeface="Arial" pitchFamily="34" charset="0"/>
                <a:cs typeface="Arial" pitchFamily="34" charset="0"/>
              </a:rPr>
              <a:t>Par rapport aux impacts environnementaux</a:t>
            </a:r>
          </a:p>
        </p:txBody>
      </p:sp>
      <p:sp>
        <p:nvSpPr>
          <p:cNvPr id="7" name="Espace réservé du numéro de diapositive 5"/>
          <p:cNvSpPr>
            <a:spLocks noGrp="1"/>
          </p:cNvSpPr>
          <p:nvPr>
            <p:ph type="sldNum" sz="quarter" idx="12"/>
          </p:nvPr>
        </p:nvSpPr>
        <p:spPr/>
        <p:txBody>
          <a:bodyPr/>
          <a:lstStyle/>
          <a:p>
            <a:fld id="{ED6E8E29-0DAF-4969-923B-D28EA9C8D3BA}" type="slidenum">
              <a:rPr lang="fr-FR"/>
              <a:pPr/>
              <a:t>10</a:t>
            </a:fld>
            <a:endParaRPr lang="fr-FR" dirty="0"/>
          </a:p>
        </p:txBody>
      </p:sp>
      <p:sp>
        <p:nvSpPr>
          <p:cNvPr id="109571" name="Text Box 3"/>
          <p:cNvSpPr txBox="1">
            <a:spLocks noChangeArrowheads="1"/>
          </p:cNvSpPr>
          <p:nvPr/>
        </p:nvSpPr>
        <p:spPr bwMode="auto">
          <a:xfrm>
            <a:off x="250825" y="1196752"/>
            <a:ext cx="8675688" cy="4955203"/>
          </a:xfrm>
          <a:prstGeom prst="rect">
            <a:avLst/>
          </a:prstGeom>
          <a:noFill/>
          <a:ln w="9525">
            <a:noFill/>
            <a:miter lim="800000"/>
            <a:headEnd/>
            <a:tailEnd/>
          </a:ln>
          <a:effectLst/>
        </p:spPr>
        <p:txBody>
          <a:bodyPr>
            <a:spAutoFit/>
          </a:bodyPr>
          <a:lstStyle/>
          <a:p>
            <a:pPr marL="342900" indent="-342900"/>
            <a:endParaRPr lang="fr-FR" sz="2800" dirty="0">
              <a:solidFill>
                <a:srgbClr val="000000"/>
              </a:solidFill>
            </a:endParaRPr>
          </a:p>
          <a:p>
            <a:pPr marL="1257300" lvl="2" indent="-342900"/>
            <a:r>
              <a:rPr lang="fr-FR" sz="2400" dirty="0" smtClean="0">
                <a:solidFill>
                  <a:srgbClr val="000000"/>
                </a:solidFill>
              </a:rPr>
              <a:t>A- L’eau</a:t>
            </a:r>
            <a:endParaRPr lang="fr-FR" sz="2400" dirty="0">
              <a:solidFill>
                <a:srgbClr val="000000"/>
              </a:solidFill>
            </a:endParaRPr>
          </a:p>
          <a:p>
            <a:pPr marL="342900" indent="-342900"/>
            <a:endParaRPr lang="fr-FR" sz="2400" dirty="0">
              <a:solidFill>
                <a:srgbClr val="000000"/>
              </a:solidFill>
            </a:endParaRPr>
          </a:p>
          <a:p>
            <a:r>
              <a:rPr lang="fr-FR" sz="2400" b="0" dirty="0">
                <a:solidFill>
                  <a:srgbClr val="000000"/>
                </a:solidFill>
              </a:rPr>
              <a:t>La </a:t>
            </a:r>
            <a:r>
              <a:rPr lang="fr-FR" sz="2400" dirty="0">
                <a:solidFill>
                  <a:srgbClr val="009900"/>
                </a:solidFill>
              </a:rPr>
              <a:t>pollution des eaux des rivières</a:t>
            </a:r>
            <a:r>
              <a:rPr lang="fr-FR" sz="2400" b="0" dirty="0">
                <a:solidFill>
                  <a:srgbClr val="000000"/>
                </a:solidFill>
              </a:rPr>
              <a:t> et des </a:t>
            </a:r>
            <a:r>
              <a:rPr lang="fr-FR" sz="2400" dirty="0">
                <a:solidFill>
                  <a:srgbClr val="00A800"/>
                </a:solidFill>
              </a:rPr>
              <a:t>eaux souterraines </a:t>
            </a:r>
            <a:r>
              <a:rPr lang="fr-FR" sz="2400" b="0" dirty="0">
                <a:solidFill>
                  <a:srgbClr val="000000"/>
                </a:solidFill>
              </a:rPr>
              <a:t>est bien connue et chacun y est sensible. Mais, parmi les eaux de surface, on oublie bien souvent la mer. Certains Etats ont ainsi, faute de réglementation internationale, utilisés </a:t>
            </a:r>
            <a:r>
              <a:rPr lang="fr-FR" sz="2400" dirty="0">
                <a:solidFill>
                  <a:srgbClr val="993300"/>
                </a:solidFill>
              </a:rPr>
              <a:t>l’immersion de déchets</a:t>
            </a:r>
            <a:r>
              <a:rPr lang="fr-FR" sz="2400" b="0" dirty="0">
                <a:solidFill>
                  <a:srgbClr val="000000"/>
                </a:solidFill>
              </a:rPr>
              <a:t> dans des grands fonds pour les éliminer.</a:t>
            </a:r>
          </a:p>
          <a:p>
            <a:pPr marL="342900" indent="-342900"/>
            <a:endParaRPr lang="fr-FR" sz="2400" b="0" dirty="0">
              <a:solidFill>
                <a:srgbClr val="000000"/>
              </a:solidFill>
            </a:endParaRPr>
          </a:p>
          <a:p>
            <a:r>
              <a:rPr lang="fr-FR" sz="2400" b="0" dirty="0">
                <a:solidFill>
                  <a:srgbClr val="000000"/>
                </a:solidFill>
              </a:rPr>
              <a:t>Le temps que peut </a:t>
            </a:r>
            <a:r>
              <a:rPr lang="fr-FR" sz="2400" b="0" dirty="0" smtClean="0">
                <a:solidFill>
                  <a:srgbClr val="000000"/>
                </a:solidFill>
              </a:rPr>
              <a:t>prendre </a:t>
            </a:r>
            <a:r>
              <a:rPr lang="fr-FR" sz="2400" b="0" dirty="0">
                <a:solidFill>
                  <a:srgbClr val="000000"/>
                </a:solidFill>
              </a:rPr>
              <a:t>la Nature pour réduire ces atteintes peut alors largement dépasser les temps de l’échelle humaine.    </a:t>
            </a:r>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9571"/>
                                        </p:tgtEl>
                                        <p:attrNameLst>
                                          <p:attrName>style.visibility</p:attrName>
                                        </p:attrNameLst>
                                      </p:cBhvr>
                                      <p:to>
                                        <p:strVal val="visible"/>
                                      </p:to>
                                    </p:set>
                                    <p:anim calcmode="lin" valueType="num">
                                      <p:cBhvr>
                                        <p:cTn id="7" dur="2000" fill="hold"/>
                                        <p:tgtEl>
                                          <p:spTgt spid="109571"/>
                                        </p:tgtEl>
                                        <p:attrNameLst>
                                          <p:attrName>ppt_w</p:attrName>
                                        </p:attrNameLst>
                                      </p:cBhvr>
                                      <p:tavLst>
                                        <p:tav tm="0">
                                          <p:val>
                                            <p:strVal val="#ppt_w*0.70"/>
                                          </p:val>
                                        </p:tav>
                                        <p:tav tm="100000">
                                          <p:val>
                                            <p:strVal val="#ppt_w"/>
                                          </p:val>
                                        </p:tav>
                                      </p:tavLst>
                                    </p:anim>
                                    <p:anim calcmode="lin" valueType="num">
                                      <p:cBhvr>
                                        <p:cTn id="8" dur="2000" fill="hold"/>
                                        <p:tgtEl>
                                          <p:spTgt spid="109571"/>
                                        </p:tgtEl>
                                        <p:attrNameLst>
                                          <p:attrName>ppt_h</p:attrName>
                                        </p:attrNameLst>
                                      </p:cBhvr>
                                      <p:tavLst>
                                        <p:tav tm="0">
                                          <p:val>
                                            <p:strVal val="#ppt_h"/>
                                          </p:val>
                                        </p:tav>
                                        <p:tav tm="100000">
                                          <p:val>
                                            <p:strVal val="#ppt_h"/>
                                          </p:val>
                                        </p:tav>
                                      </p:tavLst>
                                    </p:anim>
                                    <p:animEffect transition="in" filter="fade">
                                      <p:cBhvr>
                                        <p:cTn id="9" dur="2000"/>
                                        <p:tgtEl>
                                          <p:spTgt spid="10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2CABB96-5697-43E6-8841-EB16C50E822B}" type="slidenum">
              <a:rPr lang="fr-FR"/>
              <a:pPr/>
              <a:t>11</a:t>
            </a:fld>
            <a:endParaRPr lang="fr-FR" dirty="0"/>
          </a:p>
        </p:txBody>
      </p:sp>
      <p:sp>
        <p:nvSpPr>
          <p:cNvPr id="110595" name="Text Box 3"/>
          <p:cNvSpPr txBox="1">
            <a:spLocks noChangeArrowheads="1"/>
          </p:cNvSpPr>
          <p:nvPr/>
        </p:nvSpPr>
        <p:spPr bwMode="auto">
          <a:xfrm>
            <a:off x="250825" y="548680"/>
            <a:ext cx="8516938" cy="5262979"/>
          </a:xfrm>
          <a:prstGeom prst="rect">
            <a:avLst/>
          </a:prstGeom>
          <a:noFill/>
          <a:ln w="9525">
            <a:noFill/>
            <a:miter lim="800000"/>
            <a:headEnd/>
            <a:tailEnd/>
          </a:ln>
          <a:effectLst/>
        </p:spPr>
        <p:txBody>
          <a:bodyPr>
            <a:spAutoFit/>
          </a:bodyPr>
          <a:lstStyle/>
          <a:p>
            <a:pPr marL="1257300" lvl="2" indent="-342900"/>
            <a:r>
              <a:rPr lang="fr-FR" sz="2400" dirty="0" smtClean="0">
                <a:solidFill>
                  <a:srgbClr val="000000"/>
                </a:solidFill>
              </a:rPr>
              <a:t>B- L’air</a:t>
            </a:r>
            <a:endParaRPr lang="fr-FR" sz="2400" dirty="0">
              <a:solidFill>
                <a:srgbClr val="000000"/>
              </a:solidFill>
            </a:endParaRPr>
          </a:p>
          <a:p>
            <a:pPr marL="342900" indent="-342900">
              <a:buFontTx/>
              <a:buChar char="•"/>
            </a:pPr>
            <a:endParaRPr lang="fr-FR" sz="2400" dirty="0" smtClean="0">
              <a:solidFill>
                <a:srgbClr val="000000"/>
              </a:solidFill>
            </a:endParaRPr>
          </a:p>
          <a:p>
            <a:pPr marL="342900" indent="-342900">
              <a:buFontTx/>
              <a:buChar char="•"/>
            </a:pPr>
            <a:endParaRPr lang="fr-FR" sz="2400" dirty="0">
              <a:solidFill>
                <a:srgbClr val="000000"/>
              </a:solidFill>
            </a:endParaRPr>
          </a:p>
          <a:p>
            <a:pPr marL="342900" indent="-342900">
              <a:buFontTx/>
              <a:buChar char="•"/>
            </a:pPr>
            <a:r>
              <a:rPr lang="fr-FR" sz="2400" b="0" dirty="0">
                <a:solidFill>
                  <a:srgbClr val="000000"/>
                </a:solidFill>
              </a:rPr>
              <a:t>Certains déchets entre eux ou au contact de l’eau peuvent </a:t>
            </a:r>
            <a:r>
              <a:rPr lang="fr-FR" sz="2400" dirty="0">
                <a:solidFill>
                  <a:srgbClr val="993300"/>
                </a:solidFill>
              </a:rPr>
              <a:t>émettre des gaz qui peuvent être dangereux</a:t>
            </a:r>
            <a:r>
              <a:rPr lang="fr-FR" sz="2400" b="0" dirty="0">
                <a:solidFill>
                  <a:srgbClr val="000000"/>
                </a:solidFill>
              </a:rPr>
              <a:t> (inflammables, irritants ou toxiques).</a:t>
            </a:r>
          </a:p>
          <a:p>
            <a:pPr marL="342900" indent="-342900">
              <a:buFontTx/>
              <a:buChar char="•"/>
            </a:pPr>
            <a:endParaRPr lang="fr-FR" sz="2400" b="0" dirty="0">
              <a:solidFill>
                <a:srgbClr val="000000"/>
              </a:solidFill>
            </a:endParaRPr>
          </a:p>
          <a:p>
            <a:pPr marL="342900" indent="-342900">
              <a:buFontTx/>
              <a:buChar char="•"/>
            </a:pPr>
            <a:r>
              <a:rPr lang="fr-FR" sz="2400" b="0" dirty="0">
                <a:solidFill>
                  <a:srgbClr val="000000"/>
                </a:solidFill>
              </a:rPr>
              <a:t>Les déchets peuvent engendrer de graves pollutions de l’air lorsqu’ils sont mal éliminés dans des incinérateurs mal réglés ou à l’air libre.</a:t>
            </a:r>
          </a:p>
          <a:p>
            <a:pPr marL="342900" indent="-342900">
              <a:buFontTx/>
              <a:buChar char="•"/>
            </a:pPr>
            <a:endParaRPr lang="fr-FR" sz="2400" b="0" dirty="0">
              <a:solidFill>
                <a:srgbClr val="000000"/>
              </a:solidFill>
            </a:endParaRPr>
          </a:p>
          <a:p>
            <a:pPr marL="342900" indent="-342900">
              <a:buFontTx/>
              <a:buChar char="•"/>
            </a:pPr>
            <a:r>
              <a:rPr lang="fr-FR" sz="2400" b="0" dirty="0">
                <a:solidFill>
                  <a:srgbClr val="000000"/>
                </a:solidFill>
              </a:rPr>
              <a:t>Des </a:t>
            </a:r>
            <a:r>
              <a:rPr lang="fr-FR" sz="2400" dirty="0">
                <a:solidFill>
                  <a:srgbClr val="993300"/>
                </a:solidFill>
              </a:rPr>
              <a:t>déchets fermentescibles</a:t>
            </a:r>
            <a:r>
              <a:rPr lang="fr-FR" sz="2400" b="0" dirty="0">
                <a:solidFill>
                  <a:srgbClr val="000000"/>
                </a:solidFill>
              </a:rPr>
              <a:t> peuvent dégager du </a:t>
            </a:r>
            <a:r>
              <a:rPr lang="fr-FR" sz="2400" b="0" dirty="0" smtClean="0">
                <a:solidFill>
                  <a:srgbClr val="000000"/>
                </a:solidFill>
              </a:rPr>
              <a:t>gaz méthane </a:t>
            </a:r>
            <a:r>
              <a:rPr lang="fr-FR" sz="2400" b="0" dirty="0">
                <a:solidFill>
                  <a:srgbClr val="000000"/>
                </a:solidFill>
              </a:rPr>
              <a:t>qui participe </a:t>
            </a:r>
            <a:r>
              <a:rPr lang="fr-FR" sz="2400" b="0" dirty="0" smtClean="0">
                <a:solidFill>
                  <a:srgbClr val="000000"/>
                </a:solidFill>
              </a:rPr>
              <a:t>significativement à </a:t>
            </a:r>
            <a:r>
              <a:rPr lang="fr-FR" sz="2400" dirty="0">
                <a:solidFill>
                  <a:srgbClr val="993300"/>
                </a:solidFill>
              </a:rPr>
              <a:t>l’effet de serre</a:t>
            </a:r>
            <a:r>
              <a:rPr lang="fr-FR" sz="2400" b="0" dirty="0">
                <a:solidFill>
                  <a:srgbClr val="000000"/>
                </a:solidFill>
              </a:rPr>
              <a:t>.</a:t>
            </a:r>
          </a:p>
          <a:p>
            <a:pPr marL="342900" indent="-342900">
              <a:buFontTx/>
              <a:buChar char="•"/>
            </a:pPr>
            <a:endParaRPr lang="fr-FR" sz="2400" dirty="0">
              <a:solidFill>
                <a:srgbClr val="000000"/>
              </a:solidFill>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p:cTn id="7" dur="2000" fill="hold"/>
                                        <p:tgtEl>
                                          <p:spTgt spid="110595"/>
                                        </p:tgtEl>
                                        <p:attrNameLst>
                                          <p:attrName>ppt_w</p:attrName>
                                        </p:attrNameLst>
                                      </p:cBhvr>
                                      <p:tavLst>
                                        <p:tav tm="0">
                                          <p:val>
                                            <p:strVal val="#ppt_w*0.70"/>
                                          </p:val>
                                        </p:tav>
                                        <p:tav tm="100000">
                                          <p:val>
                                            <p:strVal val="#ppt_w"/>
                                          </p:val>
                                        </p:tav>
                                      </p:tavLst>
                                    </p:anim>
                                    <p:anim calcmode="lin" valueType="num">
                                      <p:cBhvr>
                                        <p:cTn id="8" dur="2000" fill="hold"/>
                                        <p:tgtEl>
                                          <p:spTgt spid="110595"/>
                                        </p:tgtEl>
                                        <p:attrNameLst>
                                          <p:attrName>ppt_h</p:attrName>
                                        </p:attrNameLst>
                                      </p:cBhvr>
                                      <p:tavLst>
                                        <p:tav tm="0">
                                          <p:val>
                                            <p:strVal val="#ppt_h"/>
                                          </p:val>
                                        </p:tav>
                                        <p:tav tm="100000">
                                          <p:val>
                                            <p:strVal val="#ppt_h"/>
                                          </p:val>
                                        </p:tav>
                                      </p:tavLst>
                                    </p:anim>
                                    <p:animEffect transition="in" filter="fade">
                                      <p:cBhvr>
                                        <p:cTn id="9" dur="2000"/>
                                        <p:tgtEl>
                                          <p:spTgt spid="110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title"/>
          </p:nvPr>
        </p:nvSpPr>
        <p:spPr>
          <a:xfrm>
            <a:off x="395288" y="116632"/>
            <a:ext cx="8569325" cy="5530850"/>
          </a:xfrm>
          <a:noFill/>
          <a:ln/>
        </p:spPr>
        <p:txBody>
          <a:bodyPr/>
          <a:lstStyle/>
          <a:p>
            <a:pPr indent="631825" algn="l"/>
            <a:r>
              <a:rPr lang="fr-FR" sz="2800" b="1" dirty="0" smtClean="0">
                <a:solidFill>
                  <a:srgbClr val="000000"/>
                </a:solidFill>
                <a:latin typeface="Arial" pitchFamily="34" charset="0"/>
                <a:cs typeface="Arial" pitchFamily="34" charset="0"/>
              </a:rPr>
              <a:t>C. Le </a:t>
            </a:r>
            <a:r>
              <a:rPr lang="fr-FR" sz="2800" b="1" dirty="0">
                <a:solidFill>
                  <a:srgbClr val="000000"/>
                </a:solidFill>
                <a:latin typeface="Arial" pitchFamily="34" charset="0"/>
                <a:cs typeface="Arial" pitchFamily="34" charset="0"/>
              </a:rPr>
              <a:t>sol</a:t>
            </a:r>
            <a:r>
              <a:rPr lang="fr-FR" sz="2800" b="1" dirty="0">
                <a:solidFill>
                  <a:srgbClr val="000000"/>
                </a:solidFill>
              </a:rPr>
              <a:t/>
            </a:r>
            <a:br>
              <a:rPr lang="fr-FR" sz="2800" b="1" dirty="0">
                <a:solidFill>
                  <a:srgbClr val="000000"/>
                </a:solidFill>
              </a:rPr>
            </a:br>
            <a:r>
              <a:rPr lang="fr-FR" sz="3700" b="1" dirty="0">
                <a:solidFill>
                  <a:srgbClr val="000000"/>
                </a:solidFill>
              </a:rPr>
              <a:t/>
            </a:r>
            <a:br>
              <a:rPr lang="fr-FR" sz="3700" b="1" dirty="0">
                <a:solidFill>
                  <a:srgbClr val="000000"/>
                </a:solidFill>
              </a:rPr>
            </a:br>
            <a:r>
              <a:rPr lang="fr-FR" sz="2400" b="1" dirty="0">
                <a:solidFill>
                  <a:srgbClr val="000000"/>
                </a:solidFill>
              </a:rPr>
              <a:t>C</a:t>
            </a:r>
            <a:r>
              <a:rPr lang="fr-FR" sz="2400" dirty="0">
                <a:solidFill>
                  <a:srgbClr val="000000"/>
                </a:solidFill>
              </a:rPr>
              <a:t>’est la </a:t>
            </a:r>
            <a:r>
              <a:rPr lang="fr-FR" sz="2400" b="1" dirty="0">
                <a:solidFill>
                  <a:srgbClr val="993300"/>
                </a:solidFill>
              </a:rPr>
              <a:t>pollution la plus pernicieuse</a:t>
            </a:r>
            <a:r>
              <a:rPr lang="fr-FR" sz="2400" b="1" dirty="0">
                <a:solidFill>
                  <a:srgbClr val="000000"/>
                </a:solidFill>
              </a:rPr>
              <a:t> </a:t>
            </a:r>
            <a:r>
              <a:rPr lang="fr-FR" sz="2400" dirty="0">
                <a:solidFill>
                  <a:srgbClr val="000000"/>
                </a:solidFill>
              </a:rPr>
              <a:t>car elle frappe </a:t>
            </a:r>
            <a:r>
              <a:rPr lang="fr-FR" sz="2400" b="1" dirty="0">
                <a:solidFill>
                  <a:srgbClr val="993300"/>
                </a:solidFill>
              </a:rPr>
              <a:t>avec retard</a:t>
            </a:r>
            <a:r>
              <a:rPr lang="fr-FR" sz="2400" b="1" dirty="0">
                <a:solidFill>
                  <a:srgbClr val="000000"/>
                </a:solidFill>
              </a:rPr>
              <a:t> </a:t>
            </a:r>
            <a:r>
              <a:rPr lang="fr-FR" sz="2400" dirty="0">
                <a:solidFill>
                  <a:srgbClr val="000000"/>
                </a:solidFill>
              </a:rPr>
              <a:t>et, lorsque cette pollution a été mise en évidence, il est très souvent trop tard pour mobiliser les moyens nécessaires à sa disparition. </a:t>
            </a:r>
            <a:br>
              <a:rPr lang="fr-FR" sz="2400" dirty="0">
                <a:solidFill>
                  <a:srgbClr val="000000"/>
                </a:solidFill>
              </a:rPr>
            </a:br>
            <a:r>
              <a:rPr lang="fr-FR" sz="2400" dirty="0">
                <a:solidFill>
                  <a:srgbClr val="000000"/>
                </a:solidFill>
              </a:rPr>
              <a:t/>
            </a:r>
            <a:br>
              <a:rPr lang="fr-FR" sz="2400" dirty="0">
                <a:solidFill>
                  <a:srgbClr val="000000"/>
                </a:solidFill>
              </a:rPr>
            </a:br>
            <a:r>
              <a:rPr lang="fr-FR" sz="2400" dirty="0">
                <a:solidFill>
                  <a:srgbClr val="000000"/>
                </a:solidFill>
              </a:rPr>
              <a:t>On y trouve :</a:t>
            </a:r>
            <a:br>
              <a:rPr lang="fr-FR" sz="2400" dirty="0">
                <a:solidFill>
                  <a:srgbClr val="000000"/>
                </a:solidFill>
              </a:rPr>
            </a:br>
            <a:r>
              <a:rPr lang="fr-FR" sz="2400" i="1" dirty="0" smtClean="0">
                <a:solidFill>
                  <a:srgbClr val="CC3300"/>
                </a:solidFill>
              </a:rPr>
              <a:t>- </a:t>
            </a:r>
            <a:r>
              <a:rPr lang="fr-FR" sz="2400" i="1" dirty="0">
                <a:solidFill>
                  <a:srgbClr val="CC3300"/>
                </a:solidFill>
              </a:rPr>
              <a:t>des friches industrielles</a:t>
            </a:r>
            <a:r>
              <a:rPr lang="fr-FR" sz="2400" i="1" dirty="0">
                <a:solidFill>
                  <a:srgbClr val="000000"/>
                </a:solidFill>
              </a:rPr>
              <a:t>,</a:t>
            </a:r>
            <a:br>
              <a:rPr lang="fr-FR" sz="2400" i="1" dirty="0">
                <a:solidFill>
                  <a:srgbClr val="000000"/>
                </a:solidFill>
              </a:rPr>
            </a:br>
            <a:r>
              <a:rPr lang="fr-FR" sz="2400" i="1" dirty="0">
                <a:solidFill>
                  <a:srgbClr val="CC3300"/>
                </a:solidFill>
              </a:rPr>
              <a:t>-</a:t>
            </a:r>
            <a:r>
              <a:rPr lang="fr-FR" sz="2400" i="1" dirty="0">
                <a:solidFill>
                  <a:srgbClr val="000000"/>
                </a:solidFill>
              </a:rPr>
              <a:t> </a:t>
            </a:r>
            <a:r>
              <a:rPr lang="fr-FR" sz="2400" i="1" dirty="0">
                <a:solidFill>
                  <a:srgbClr val="CC3300"/>
                </a:solidFill>
              </a:rPr>
              <a:t>des anciennes décharges</a:t>
            </a:r>
            <a:r>
              <a:rPr lang="fr-FR" sz="2400" i="1" dirty="0">
                <a:solidFill>
                  <a:srgbClr val="000000"/>
                </a:solidFill>
              </a:rPr>
              <a:t>,</a:t>
            </a:r>
            <a:br>
              <a:rPr lang="fr-FR" sz="2400" i="1" dirty="0">
                <a:solidFill>
                  <a:srgbClr val="000000"/>
                </a:solidFill>
              </a:rPr>
            </a:br>
            <a:r>
              <a:rPr lang="fr-FR" sz="2400" i="1" dirty="0">
                <a:solidFill>
                  <a:srgbClr val="993300"/>
                </a:solidFill>
              </a:rPr>
              <a:t>- des sols pollués</a:t>
            </a:r>
            <a:r>
              <a:rPr lang="fr-FR" sz="2400" dirty="0">
                <a:solidFill>
                  <a:srgbClr val="000000"/>
                </a:solidFill>
              </a:rPr>
              <a:t> par des retombées atmosphériques, des déversements de substances polluantes ou des accidents de </a:t>
            </a:r>
            <a:r>
              <a:rPr lang="fr-FR" sz="2400" dirty="0" smtClean="0">
                <a:solidFill>
                  <a:srgbClr val="000000"/>
                </a:solidFill>
              </a:rPr>
              <a:t>transport ou de manutention.</a:t>
            </a:r>
            <a:endParaRPr lang="fr-FR" sz="3700" dirty="0">
              <a:solidFill>
                <a:srgbClr val="000000"/>
              </a:solidFill>
            </a:endParaRPr>
          </a:p>
        </p:txBody>
      </p:sp>
      <p:sp>
        <p:nvSpPr>
          <p:cNvPr id="6" name="Espace réservé du numéro de diapositive 5"/>
          <p:cNvSpPr>
            <a:spLocks noGrp="1"/>
          </p:cNvSpPr>
          <p:nvPr>
            <p:ph type="sldNum" sz="quarter" idx="12"/>
          </p:nvPr>
        </p:nvSpPr>
        <p:spPr/>
        <p:txBody>
          <a:bodyPr/>
          <a:lstStyle/>
          <a:p>
            <a:fld id="{371C7A6C-443C-4317-9C4A-C38DE0E50940}" type="slidenum">
              <a:rPr lang="fr-FR"/>
              <a:pPr/>
              <a:t>12</a:t>
            </a:fld>
            <a:endParaRPr lang="fr-FR"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1619"/>
                                        </p:tgtEl>
                                        <p:attrNameLst>
                                          <p:attrName>style.visibility</p:attrName>
                                        </p:attrNameLst>
                                      </p:cBhvr>
                                      <p:to>
                                        <p:strVal val="visible"/>
                                      </p:to>
                                    </p:set>
                                    <p:anim calcmode="lin" valueType="num">
                                      <p:cBhvr>
                                        <p:cTn id="7" dur="2000" fill="hold"/>
                                        <p:tgtEl>
                                          <p:spTgt spid="111619"/>
                                        </p:tgtEl>
                                        <p:attrNameLst>
                                          <p:attrName>ppt_w</p:attrName>
                                        </p:attrNameLst>
                                      </p:cBhvr>
                                      <p:tavLst>
                                        <p:tav tm="0">
                                          <p:val>
                                            <p:strVal val="#ppt_w*0.70"/>
                                          </p:val>
                                        </p:tav>
                                        <p:tav tm="100000">
                                          <p:val>
                                            <p:strVal val="#ppt_w"/>
                                          </p:val>
                                        </p:tav>
                                      </p:tavLst>
                                    </p:anim>
                                    <p:anim calcmode="lin" valueType="num">
                                      <p:cBhvr>
                                        <p:cTn id="8" dur="2000" fill="hold"/>
                                        <p:tgtEl>
                                          <p:spTgt spid="111619"/>
                                        </p:tgtEl>
                                        <p:attrNameLst>
                                          <p:attrName>ppt_h</p:attrName>
                                        </p:attrNameLst>
                                      </p:cBhvr>
                                      <p:tavLst>
                                        <p:tav tm="0">
                                          <p:val>
                                            <p:strVal val="#ppt_h"/>
                                          </p:val>
                                        </p:tav>
                                        <p:tav tm="100000">
                                          <p:val>
                                            <p:strVal val="#ppt_h"/>
                                          </p:val>
                                        </p:tav>
                                      </p:tavLst>
                                    </p:anim>
                                    <p:animEffect transition="in" filter="fade">
                                      <p:cBhvr>
                                        <p:cTn id="9" dur="2000"/>
                                        <p:tgtEl>
                                          <p:spTgt spid="111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E21B04B-9E45-4683-9CB8-CB5806BD23F1}" type="slidenum">
              <a:rPr lang="fr-FR"/>
              <a:pPr/>
              <a:t>13</a:t>
            </a:fld>
            <a:endParaRPr lang="fr-FR" dirty="0"/>
          </a:p>
        </p:txBody>
      </p:sp>
      <p:sp>
        <p:nvSpPr>
          <p:cNvPr id="112643" name="Text Box 3"/>
          <p:cNvSpPr txBox="1">
            <a:spLocks noChangeArrowheads="1"/>
          </p:cNvSpPr>
          <p:nvPr/>
        </p:nvSpPr>
        <p:spPr bwMode="auto">
          <a:xfrm>
            <a:off x="431800" y="548680"/>
            <a:ext cx="8748713" cy="4893647"/>
          </a:xfrm>
          <a:prstGeom prst="rect">
            <a:avLst/>
          </a:prstGeom>
          <a:noFill/>
          <a:ln w="9525">
            <a:noFill/>
            <a:miter lim="800000"/>
            <a:headEnd/>
            <a:tailEnd/>
          </a:ln>
          <a:effectLst/>
        </p:spPr>
        <p:txBody>
          <a:bodyPr>
            <a:spAutoFit/>
          </a:bodyPr>
          <a:lstStyle/>
          <a:p>
            <a:pPr marL="342900" indent="11113"/>
            <a:r>
              <a:rPr lang="fr-FR" sz="2400" dirty="0" err="1" smtClean="0">
                <a:solidFill>
                  <a:srgbClr val="000000"/>
                </a:solidFill>
              </a:rPr>
              <a:t>D-La</a:t>
            </a:r>
            <a:r>
              <a:rPr lang="fr-FR" sz="2400" dirty="0" smtClean="0">
                <a:solidFill>
                  <a:srgbClr val="000000"/>
                </a:solidFill>
              </a:rPr>
              <a:t> </a:t>
            </a:r>
            <a:r>
              <a:rPr lang="fr-FR" sz="2400" dirty="0">
                <a:solidFill>
                  <a:srgbClr val="000000"/>
                </a:solidFill>
              </a:rPr>
              <a:t>chaîne alimentaire</a:t>
            </a:r>
          </a:p>
          <a:p>
            <a:pPr marL="342900" indent="11113"/>
            <a:endParaRPr lang="fr-FR" sz="2400" dirty="0">
              <a:solidFill>
                <a:srgbClr val="000000"/>
              </a:solidFill>
            </a:endParaRPr>
          </a:p>
          <a:p>
            <a:pPr marL="342900" indent="11113"/>
            <a:endParaRPr lang="fr-FR" sz="2400" b="0" dirty="0" smtClean="0">
              <a:solidFill>
                <a:srgbClr val="000000"/>
              </a:solidFill>
            </a:endParaRPr>
          </a:p>
          <a:p>
            <a:pPr marL="342900" indent="11113" algn="just"/>
            <a:r>
              <a:rPr lang="fr-FR" sz="2400" b="0" dirty="0" smtClean="0">
                <a:solidFill>
                  <a:srgbClr val="000000"/>
                </a:solidFill>
              </a:rPr>
              <a:t>Des </a:t>
            </a:r>
            <a:r>
              <a:rPr lang="fr-FR" sz="2400" b="0" dirty="0">
                <a:solidFill>
                  <a:srgbClr val="000000"/>
                </a:solidFill>
              </a:rPr>
              <a:t>végétaux cultivés sur des terrains pollués par des déchets dangereux peuvent devenir inconsommables pour l’alimentation humaine en raison des </a:t>
            </a:r>
            <a:r>
              <a:rPr lang="fr-FR" sz="2400" dirty="0">
                <a:solidFill>
                  <a:srgbClr val="993300"/>
                </a:solidFill>
              </a:rPr>
              <a:t>teneurs en substances toxiques</a:t>
            </a:r>
            <a:r>
              <a:rPr lang="fr-FR" sz="2400" b="0" dirty="0">
                <a:solidFill>
                  <a:srgbClr val="000000"/>
                </a:solidFill>
              </a:rPr>
              <a:t> qui auront pu migrer du sol vers la plante lors de sa culture. </a:t>
            </a:r>
          </a:p>
          <a:p>
            <a:pPr marL="342900" indent="11113" algn="just"/>
            <a:endParaRPr lang="fr-FR" sz="2400" b="0" dirty="0">
              <a:solidFill>
                <a:srgbClr val="000000"/>
              </a:solidFill>
            </a:endParaRPr>
          </a:p>
          <a:p>
            <a:pPr marL="342900" indent="11113" algn="just"/>
            <a:r>
              <a:rPr lang="fr-FR" sz="2400" b="0" dirty="0">
                <a:solidFill>
                  <a:srgbClr val="000000"/>
                </a:solidFill>
              </a:rPr>
              <a:t>Ce risque de migration a également été mis en évidence pour les denrées animales provenant de l’élevage ou de la pêche (mercure, PCB, dioxine, etc</a:t>
            </a:r>
            <a:r>
              <a:rPr lang="fr-FR" sz="2400" b="0" dirty="0" smtClean="0">
                <a:solidFill>
                  <a:srgbClr val="000000"/>
                </a:solidFill>
              </a:rPr>
              <a:t>.).</a:t>
            </a:r>
          </a:p>
          <a:p>
            <a:pPr marL="342900" indent="11113" algn="just"/>
            <a:endParaRPr lang="fr-FR" sz="2400" b="0" dirty="0">
              <a:solidFill>
                <a:srgbClr val="000000"/>
              </a:solidFill>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310763"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2643"/>
                                        </p:tgtEl>
                                        <p:attrNameLst>
                                          <p:attrName>style.visibility</p:attrName>
                                        </p:attrNameLst>
                                      </p:cBhvr>
                                      <p:to>
                                        <p:strVal val="visible"/>
                                      </p:to>
                                    </p:set>
                                    <p:anim calcmode="lin" valueType="num">
                                      <p:cBhvr>
                                        <p:cTn id="7" dur="2000" fill="hold"/>
                                        <p:tgtEl>
                                          <p:spTgt spid="112643"/>
                                        </p:tgtEl>
                                        <p:attrNameLst>
                                          <p:attrName>ppt_w</p:attrName>
                                        </p:attrNameLst>
                                      </p:cBhvr>
                                      <p:tavLst>
                                        <p:tav tm="0">
                                          <p:val>
                                            <p:strVal val="#ppt_w*0.70"/>
                                          </p:val>
                                        </p:tav>
                                        <p:tav tm="100000">
                                          <p:val>
                                            <p:strVal val="#ppt_w"/>
                                          </p:val>
                                        </p:tav>
                                      </p:tavLst>
                                    </p:anim>
                                    <p:anim calcmode="lin" valueType="num">
                                      <p:cBhvr>
                                        <p:cTn id="8" dur="2000" fill="hold"/>
                                        <p:tgtEl>
                                          <p:spTgt spid="112643"/>
                                        </p:tgtEl>
                                        <p:attrNameLst>
                                          <p:attrName>ppt_h</p:attrName>
                                        </p:attrNameLst>
                                      </p:cBhvr>
                                      <p:tavLst>
                                        <p:tav tm="0">
                                          <p:val>
                                            <p:strVal val="#ppt_h"/>
                                          </p:val>
                                        </p:tav>
                                        <p:tav tm="100000">
                                          <p:val>
                                            <p:strVal val="#ppt_h"/>
                                          </p:val>
                                        </p:tav>
                                      </p:tavLst>
                                    </p:anim>
                                    <p:animEffect transition="in" filter="fade">
                                      <p:cBhvr>
                                        <p:cTn id="9" dur="2000"/>
                                        <p:tgtEl>
                                          <p:spTgt spid="11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3F928BFE-9EAB-41B0-928B-D1CC417EB321}" type="slidenum">
              <a:rPr lang="fr-FR"/>
              <a:pPr/>
              <a:t>14</a:t>
            </a:fld>
            <a:endParaRPr lang="fr-FR" dirty="0"/>
          </a:p>
        </p:txBody>
      </p:sp>
      <p:sp>
        <p:nvSpPr>
          <p:cNvPr id="113667" name="Text Box 3"/>
          <p:cNvSpPr txBox="1">
            <a:spLocks noChangeArrowheads="1"/>
          </p:cNvSpPr>
          <p:nvPr/>
        </p:nvSpPr>
        <p:spPr bwMode="auto">
          <a:xfrm>
            <a:off x="251520" y="404664"/>
            <a:ext cx="8676456" cy="6370975"/>
          </a:xfrm>
          <a:prstGeom prst="rect">
            <a:avLst/>
          </a:prstGeom>
          <a:noFill/>
          <a:ln w="9525">
            <a:noFill/>
            <a:miter lim="800000"/>
            <a:headEnd/>
            <a:tailEnd/>
          </a:ln>
          <a:effectLst/>
        </p:spPr>
        <p:txBody>
          <a:bodyPr wrap="square">
            <a:spAutoFit/>
          </a:bodyPr>
          <a:lstStyle/>
          <a:p>
            <a:pPr marL="342900" indent="11113"/>
            <a:r>
              <a:rPr lang="fr-FR" sz="2400" dirty="0" smtClean="0">
                <a:solidFill>
                  <a:srgbClr val="000000"/>
                </a:solidFill>
              </a:rPr>
              <a:t> E- Les </a:t>
            </a:r>
            <a:r>
              <a:rPr lang="fr-FR" sz="2400" dirty="0">
                <a:solidFill>
                  <a:srgbClr val="000000"/>
                </a:solidFill>
              </a:rPr>
              <a:t>paysages</a:t>
            </a:r>
          </a:p>
          <a:p>
            <a:pPr marL="342900" indent="11113"/>
            <a:endParaRPr lang="fr-FR" sz="2400" b="0" dirty="0" smtClean="0">
              <a:solidFill>
                <a:srgbClr val="000000"/>
              </a:solidFill>
            </a:endParaRPr>
          </a:p>
          <a:p>
            <a:pPr marL="342900" indent="11113" algn="just"/>
            <a:r>
              <a:rPr lang="fr-FR" sz="2400" b="0" dirty="0" smtClean="0">
                <a:solidFill>
                  <a:srgbClr val="000000"/>
                </a:solidFill>
              </a:rPr>
              <a:t>Le </a:t>
            </a:r>
            <a:r>
              <a:rPr lang="fr-FR" sz="2400" b="0" dirty="0">
                <a:solidFill>
                  <a:srgbClr val="000000"/>
                </a:solidFill>
              </a:rPr>
              <a:t>grand public et ses relais (associations, élus, médias) accordent </a:t>
            </a:r>
            <a:r>
              <a:rPr lang="fr-FR" sz="2400" b="0" dirty="0" smtClean="0">
                <a:solidFill>
                  <a:srgbClr val="000000"/>
                </a:solidFill>
              </a:rPr>
              <a:t>à juste titre, une </a:t>
            </a:r>
            <a:r>
              <a:rPr lang="fr-FR" sz="2400" b="0" dirty="0">
                <a:solidFill>
                  <a:srgbClr val="000000"/>
                </a:solidFill>
              </a:rPr>
              <a:t>place croissante à la </a:t>
            </a:r>
            <a:r>
              <a:rPr lang="fr-FR" sz="2400" dirty="0">
                <a:solidFill>
                  <a:srgbClr val="008000"/>
                </a:solidFill>
              </a:rPr>
              <a:t>protection des </a:t>
            </a:r>
            <a:r>
              <a:rPr lang="fr-FR" sz="2400" dirty="0" smtClean="0">
                <a:solidFill>
                  <a:srgbClr val="008000"/>
                </a:solidFill>
              </a:rPr>
              <a:t>paysages.</a:t>
            </a:r>
            <a:r>
              <a:rPr lang="fr-FR" sz="2400" b="0" dirty="0" smtClean="0">
                <a:solidFill>
                  <a:srgbClr val="000000"/>
                </a:solidFill>
              </a:rPr>
              <a:t> Lorsqu’ils sont dégradés </a:t>
            </a:r>
            <a:r>
              <a:rPr lang="fr-FR" sz="2400" b="0" dirty="0">
                <a:solidFill>
                  <a:srgbClr val="000000"/>
                </a:solidFill>
              </a:rPr>
              <a:t>par des déchets </a:t>
            </a:r>
            <a:r>
              <a:rPr lang="fr-FR" sz="2400" b="0" dirty="0" smtClean="0">
                <a:solidFill>
                  <a:srgbClr val="000000"/>
                </a:solidFill>
              </a:rPr>
              <a:t>abandonnés, leur restauration est longue, coûteuse et pas obligatoirement complète. </a:t>
            </a:r>
          </a:p>
          <a:p>
            <a:pPr marL="342900" indent="11113" algn="just"/>
            <a:endParaRPr lang="fr-FR" sz="2400" b="0" dirty="0" smtClean="0">
              <a:solidFill>
                <a:srgbClr val="000000"/>
              </a:solidFill>
            </a:endParaRPr>
          </a:p>
          <a:p>
            <a:pPr marL="342900" indent="11113" algn="just"/>
            <a:r>
              <a:rPr lang="fr-FR" sz="2400" b="0" dirty="0" smtClean="0">
                <a:solidFill>
                  <a:srgbClr val="000000"/>
                </a:solidFill>
              </a:rPr>
              <a:t>Aussi, </a:t>
            </a:r>
            <a:r>
              <a:rPr lang="fr-FR" sz="2400" b="0" dirty="0">
                <a:solidFill>
                  <a:srgbClr val="000000"/>
                </a:solidFill>
              </a:rPr>
              <a:t>tout projet de création d’installations de transit, de stockage ou d’élimination de </a:t>
            </a:r>
            <a:r>
              <a:rPr lang="fr-FR" sz="2400" b="0" dirty="0" smtClean="0">
                <a:solidFill>
                  <a:srgbClr val="000000"/>
                </a:solidFill>
              </a:rPr>
              <a:t>déchets, suspecté de porter atteinte au paysage, doit faire l’objet de propositions pertinentes d’intégration .</a:t>
            </a:r>
            <a:endParaRPr lang="fr-FR" sz="2400" b="0" dirty="0">
              <a:solidFill>
                <a:srgbClr val="000000"/>
              </a:solidFill>
            </a:endParaRPr>
          </a:p>
          <a:p>
            <a:pPr marL="342900" indent="11113" algn="just"/>
            <a:endParaRPr lang="fr-FR" sz="2400" b="0" dirty="0">
              <a:solidFill>
                <a:srgbClr val="000000"/>
              </a:solidFill>
            </a:endParaRPr>
          </a:p>
          <a:p>
            <a:pPr marL="342900" indent="11113" algn="just"/>
            <a:r>
              <a:rPr lang="fr-FR" sz="2400" b="0" dirty="0">
                <a:solidFill>
                  <a:srgbClr val="000000"/>
                </a:solidFill>
              </a:rPr>
              <a:t>Les arguments employés relèvent </a:t>
            </a:r>
            <a:r>
              <a:rPr lang="fr-FR" sz="2400" b="0" dirty="0" smtClean="0">
                <a:solidFill>
                  <a:srgbClr val="000000"/>
                </a:solidFill>
              </a:rPr>
              <a:t>malheureusement, en matière d’ ICPE déchet, </a:t>
            </a:r>
            <a:r>
              <a:rPr lang="fr-FR" sz="2400" b="0" dirty="0">
                <a:solidFill>
                  <a:srgbClr val="000000"/>
                </a:solidFill>
              </a:rPr>
              <a:t>plus souvent du « NIMBY » ou du « NIMEY » que de l’analyse </a:t>
            </a:r>
            <a:r>
              <a:rPr lang="fr-FR" sz="2400" b="0" dirty="0" smtClean="0">
                <a:solidFill>
                  <a:srgbClr val="000000"/>
                </a:solidFill>
              </a:rPr>
              <a:t>impartiale de </a:t>
            </a:r>
            <a:r>
              <a:rPr lang="fr-FR" sz="2400" b="0" dirty="0">
                <a:solidFill>
                  <a:srgbClr val="000000"/>
                </a:solidFill>
              </a:rPr>
              <a:t>l’impact </a:t>
            </a:r>
            <a:r>
              <a:rPr lang="fr-FR" sz="2400" b="0" dirty="0" smtClean="0">
                <a:solidFill>
                  <a:srgbClr val="000000"/>
                </a:solidFill>
              </a:rPr>
              <a:t>réel  décrit dans l’étude d’impact. </a:t>
            </a:r>
            <a:endParaRPr lang="fr-FR" sz="2400" b="0" dirty="0">
              <a:solidFill>
                <a:srgbClr val="000000"/>
              </a:solidFill>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3667"/>
                                        </p:tgtEl>
                                        <p:attrNameLst>
                                          <p:attrName>style.visibility</p:attrName>
                                        </p:attrNameLst>
                                      </p:cBhvr>
                                      <p:to>
                                        <p:strVal val="visible"/>
                                      </p:to>
                                    </p:set>
                                    <p:anim calcmode="lin" valueType="num">
                                      <p:cBhvr>
                                        <p:cTn id="7" dur="2000" fill="hold"/>
                                        <p:tgtEl>
                                          <p:spTgt spid="113667"/>
                                        </p:tgtEl>
                                        <p:attrNameLst>
                                          <p:attrName>ppt_w</p:attrName>
                                        </p:attrNameLst>
                                      </p:cBhvr>
                                      <p:tavLst>
                                        <p:tav tm="0">
                                          <p:val>
                                            <p:strVal val="#ppt_w*0.70"/>
                                          </p:val>
                                        </p:tav>
                                        <p:tav tm="100000">
                                          <p:val>
                                            <p:strVal val="#ppt_w"/>
                                          </p:val>
                                        </p:tav>
                                      </p:tavLst>
                                    </p:anim>
                                    <p:anim calcmode="lin" valueType="num">
                                      <p:cBhvr>
                                        <p:cTn id="8" dur="2000" fill="hold"/>
                                        <p:tgtEl>
                                          <p:spTgt spid="113667"/>
                                        </p:tgtEl>
                                        <p:attrNameLst>
                                          <p:attrName>ppt_h</p:attrName>
                                        </p:attrNameLst>
                                      </p:cBhvr>
                                      <p:tavLst>
                                        <p:tav tm="0">
                                          <p:val>
                                            <p:strVal val="#ppt_h"/>
                                          </p:val>
                                        </p:tav>
                                        <p:tav tm="100000">
                                          <p:val>
                                            <p:strVal val="#ppt_h"/>
                                          </p:val>
                                        </p:tav>
                                      </p:tavLst>
                                    </p:anim>
                                    <p:animEffect transition="in" filter="fade">
                                      <p:cBhvr>
                                        <p:cTn id="9" dur="2000"/>
                                        <p:tgtEl>
                                          <p:spTgt spid="113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8" name="Rectangle 6"/>
          <p:cNvSpPr>
            <a:spLocks noGrp="1" noChangeArrowheads="1"/>
          </p:cNvSpPr>
          <p:nvPr>
            <p:ph type="title"/>
          </p:nvPr>
        </p:nvSpPr>
        <p:spPr>
          <a:xfrm>
            <a:off x="395288" y="404664"/>
            <a:ext cx="6408737" cy="666750"/>
          </a:xfrm>
          <a:noFill/>
          <a:ln/>
        </p:spPr>
        <p:txBody>
          <a:bodyPr>
            <a:normAutofit/>
          </a:bodyPr>
          <a:lstStyle/>
          <a:p>
            <a:pPr algn="l"/>
            <a:r>
              <a:rPr lang="fr-FR" sz="2400" b="1" dirty="0" smtClean="0">
                <a:solidFill>
                  <a:srgbClr val="CC3300"/>
                </a:solidFill>
                <a:latin typeface="Arial" pitchFamily="34" charset="0"/>
                <a:cs typeface="Arial" pitchFamily="34" charset="0"/>
              </a:rPr>
              <a:t>2-3 </a:t>
            </a:r>
            <a:r>
              <a:rPr lang="fr-FR" sz="2400" b="1" dirty="0">
                <a:solidFill>
                  <a:srgbClr val="CC3300"/>
                </a:solidFill>
                <a:latin typeface="Arial" pitchFamily="34" charset="0"/>
                <a:cs typeface="Arial" pitchFamily="34" charset="0"/>
              </a:rPr>
              <a:t>Par rapport aux impacts économiques</a:t>
            </a:r>
          </a:p>
        </p:txBody>
      </p:sp>
      <p:sp>
        <p:nvSpPr>
          <p:cNvPr id="7" name="Espace réservé du numéro de diapositive 5"/>
          <p:cNvSpPr>
            <a:spLocks noGrp="1"/>
          </p:cNvSpPr>
          <p:nvPr>
            <p:ph type="sldNum" sz="quarter" idx="12"/>
          </p:nvPr>
        </p:nvSpPr>
        <p:spPr/>
        <p:txBody>
          <a:bodyPr/>
          <a:lstStyle/>
          <a:p>
            <a:fld id="{7369F9AC-EAC5-4A01-A2EC-5CA4C293C939}" type="slidenum">
              <a:rPr lang="fr-FR"/>
              <a:pPr/>
              <a:t>15</a:t>
            </a:fld>
            <a:endParaRPr lang="fr-FR" dirty="0"/>
          </a:p>
        </p:txBody>
      </p:sp>
      <p:sp>
        <p:nvSpPr>
          <p:cNvPr id="115715" name="Rectangle 3"/>
          <p:cNvSpPr>
            <a:spLocks noChangeArrowheads="1"/>
          </p:cNvSpPr>
          <p:nvPr/>
        </p:nvSpPr>
        <p:spPr bwMode="auto">
          <a:xfrm>
            <a:off x="683568" y="1052736"/>
            <a:ext cx="8281045" cy="5724644"/>
          </a:xfrm>
          <a:prstGeom prst="rect">
            <a:avLst/>
          </a:prstGeom>
          <a:noFill/>
          <a:ln w="9525">
            <a:noFill/>
            <a:miter lim="800000"/>
            <a:headEnd/>
            <a:tailEnd/>
          </a:ln>
          <a:effectLst/>
        </p:spPr>
        <p:txBody>
          <a:bodyPr wrap="square">
            <a:spAutoFit/>
          </a:bodyPr>
          <a:lstStyle/>
          <a:p>
            <a:pPr marL="457200" indent="-457200">
              <a:buFont typeface="+mj-lt"/>
              <a:buAutoNum type="alphaLcPeriod"/>
            </a:pPr>
            <a:r>
              <a:rPr lang="fr-FR" sz="2200" dirty="0" smtClean="0">
                <a:solidFill>
                  <a:srgbClr val="000000"/>
                </a:solidFill>
              </a:rPr>
              <a:t> </a:t>
            </a:r>
            <a:r>
              <a:rPr lang="fr-FR" sz="2200" dirty="0">
                <a:solidFill>
                  <a:srgbClr val="000000"/>
                </a:solidFill>
              </a:rPr>
              <a:t>Au niveau de l’entreprise </a:t>
            </a:r>
            <a:r>
              <a:rPr lang="fr-FR" sz="2200" dirty="0" smtClean="0">
                <a:solidFill>
                  <a:srgbClr val="000000"/>
                </a:solidFill>
              </a:rPr>
              <a:t> (comme des ménages) :</a:t>
            </a:r>
          </a:p>
          <a:p>
            <a:pPr marL="457200" indent="-457200"/>
            <a:endParaRPr lang="fr-FR" sz="2400" dirty="0">
              <a:solidFill>
                <a:srgbClr val="000000"/>
              </a:solidFill>
            </a:endParaRPr>
          </a:p>
          <a:p>
            <a:pPr algn="just"/>
            <a:r>
              <a:rPr lang="fr-FR" sz="2000" b="0" dirty="0">
                <a:solidFill>
                  <a:srgbClr val="000000"/>
                </a:solidFill>
              </a:rPr>
              <a:t>Les déchets font partie intégrante de </a:t>
            </a:r>
            <a:r>
              <a:rPr lang="fr-FR" sz="2000" dirty="0">
                <a:solidFill>
                  <a:srgbClr val="993300"/>
                </a:solidFill>
              </a:rPr>
              <a:t>l’entreprise « fantôme »</a:t>
            </a:r>
            <a:r>
              <a:rPr lang="fr-FR" sz="2000" b="0" dirty="0">
                <a:solidFill>
                  <a:srgbClr val="000000"/>
                </a:solidFill>
              </a:rPr>
              <a:t>, entreprise parallèle dont </a:t>
            </a:r>
            <a:r>
              <a:rPr lang="fr-FR" sz="2000" b="0" dirty="0" smtClean="0">
                <a:solidFill>
                  <a:srgbClr val="000000"/>
                </a:solidFill>
              </a:rPr>
              <a:t>la finalité est </a:t>
            </a:r>
            <a:r>
              <a:rPr lang="fr-FR" sz="2000" b="0" dirty="0">
                <a:solidFill>
                  <a:srgbClr val="000000"/>
                </a:solidFill>
              </a:rPr>
              <a:t>de </a:t>
            </a:r>
            <a:r>
              <a:rPr lang="fr-FR" sz="2000" b="0" dirty="0" smtClean="0">
                <a:solidFill>
                  <a:srgbClr val="000000"/>
                </a:solidFill>
              </a:rPr>
              <a:t>peser le </a:t>
            </a:r>
            <a:r>
              <a:rPr lang="fr-FR" sz="2000" b="0" dirty="0">
                <a:solidFill>
                  <a:srgbClr val="000000"/>
                </a:solidFill>
              </a:rPr>
              <a:t>plus </a:t>
            </a:r>
            <a:r>
              <a:rPr lang="fr-FR" sz="2000" b="0" dirty="0" smtClean="0">
                <a:solidFill>
                  <a:srgbClr val="000000"/>
                </a:solidFill>
              </a:rPr>
              <a:t>possible au niveau des coûts sans </a:t>
            </a:r>
            <a:r>
              <a:rPr lang="fr-FR" sz="2000" b="0" dirty="0">
                <a:solidFill>
                  <a:srgbClr val="000000"/>
                </a:solidFill>
              </a:rPr>
              <a:t>que personne, par </a:t>
            </a:r>
            <a:r>
              <a:rPr lang="fr-FR" sz="2000" b="0" dirty="0" smtClean="0">
                <a:solidFill>
                  <a:srgbClr val="000000"/>
                </a:solidFill>
              </a:rPr>
              <a:t>habitude ou automatisme, </a:t>
            </a:r>
            <a:r>
              <a:rPr lang="fr-FR" sz="2000" b="0" dirty="0">
                <a:solidFill>
                  <a:srgbClr val="000000"/>
                </a:solidFill>
              </a:rPr>
              <a:t>ne remette en cause </a:t>
            </a:r>
            <a:r>
              <a:rPr lang="fr-FR" sz="2000" b="0" dirty="0" smtClean="0">
                <a:solidFill>
                  <a:srgbClr val="000000"/>
                </a:solidFill>
              </a:rPr>
              <a:t>les mauvais gestes.</a:t>
            </a:r>
          </a:p>
          <a:p>
            <a:pPr algn="just"/>
            <a:endParaRPr lang="fr-FR" sz="2000" b="0" dirty="0">
              <a:solidFill>
                <a:srgbClr val="000000"/>
              </a:solidFill>
            </a:endParaRPr>
          </a:p>
          <a:p>
            <a:pPr algn="just"/>
            <a:r>
              <a:rPr lang="fr-FR" sz="2000" b="0" dirty="0">
                <a:solidFill>
                  <a:srgbClr val="000000"/>
                </a:solidFill>
              </a:rPr>
              <a:t>C’est </a:t>
            </a:r>
            <a:r>
              <a:rPr lang="fr-FR" sz="2000" dirty="0">
                <a:solidFill>
                  <a:srgbClr val="993300"/>
                </a:solidFill>
              </a:rPr>
              <a:t>l’entreprise qui gaspille sans le savoir</a:t>
            </a:r>
            <a:r>
              <a:rPr lang="fr-FR" sz="2000" b="0" dirty="0">
                <a:solidFill>
                  <a:srgbClr val="000000"/>
                </a:solidFill>
              </a:rPr>
              <a:t> en ne mettant pas de robinets d’eau automatiques, en laissant les éclairages allumés, les machines sous-tension, </a:t>
            </a:r>
            <a:r>
              <a:rPr lang="fr-FR" sz="2000" b="0" dirty="0" smtClean="0">
                <a:solidFill>
                  <a:srgbClr val="000000"/>
                </a:solidFill>
              </a:rPr>
              <a:t>en renouvelant des achats de fournitures sans remise en cause, etc</a:t>
            </a:r>
            <a:r>
              <a:rPr lang="fr-FR" sz="2000" b="0" dirty="0">
                <a:solidFill>
                  <a:srgbClr val="000000"/>
                </a:solidFill>
              </a:rPr>
              <a:t>. </a:t>
            </a:r>
          </a:p>
          <a:p>
            <a:pPr algn="just"/>
            <a:endParaRPr lang="fr-FR" sz="2000" b="0" dirty="0">
              <a:solidFill>
                <a:srgbClr val="000000"/>
              </a:solidFill>
            </a:endParaRPr>
          </a:p>
          <a:p>
            <a:pPr algn="just"/>
            <a:r>
              <a:rPr lang="fr-FR" sz="2000" b="0" dirty="0">
                <a:solidFill>
                  <a:srgbClr val="000000"/>
                </a:solidFill>
              </a:rPr>
              <a:t>Cette </a:t>
            </a:r>
            <a:r>
              <a:rPr lang="fr-FR" sz="2000" b="0" dirty="0" smtClean="0">
                <a:solidFill>
                  <a:srgbClr val="000000"/>
                </a:solidFill>
              </a:rPr>
              <a:t>entreprise, qui produit aussi des déchets, a </a:t>
            </a:r>
            <a:r>
              <a:rPr lang="fr-FR" sz="2000" b="0" dirty="0">
                <a:solidFill>
                  <a:srgbClr val="000000"/>
                </a:solidFill>
              </a:rPr>
              <a:t>oublié qu’il a fallu des </a:t>
            </a:r>
            <a:r>
              <a:rPr lang="fr-FR" sz="2000" dirty="0">
                <a:solidFill>
                  <a:srgbClr val="993300"/>
                </a:solidFill>
              </a:rPr>
              <a:t>matières premières</a:t>
            </a:r>
            <a:r>
              <a:rPr lang="fr-FR" sz="2000" b="0" dirty="0">
                <a:solidFill>
                  <a:srgbClr val="000000"/>
                </a:solidFill>
              </a:rPr>
              <a:t>, des investissements </a:t>
            </a:r>
            <a:r>
              <a:rPr lang="fr-FR" sz="2000" dirty="0">
                <a:solidFill>
                  <a:srgbClr val="993300"/>
                </a:solidFill>
              </a:rPr>
              <a:t>machines</a:t>
            </a:r>
            <a:r>
              <a:rPr lang="fr-FR" sz="2000" b="0" dirty="0">
                <a:solidFill>
                  <a:srgbClr val="000000"/>
                </a:solidFill>
              </a:rPr>
              <a:t>,  du </a:t>
            </a:r>
            <a:r>
              <a:rPr lang="fr-FR" sz="2000" dirty="0">
                <a:solidFill>
                  <a:srgbClr val="993300"/>
                </a:solidFill>
              </a:rPr>
              <a:t>temps salarié</a:t>
            </a:r>
            <a:r>
              <a:rPr lang="fr-FR" sz="2000" b="0" dirty="0">
                <a:solidFill>
                  <a:srgbClr val="000000"/>
                </a:solidFill>
              </a:rPr>
              <a:t> ainsi que de </a:t>
            </a:r>
            <a:r>
              <a:rPr lang="fr-FR" sz="2000" dirty="0">
                <a:solidFill>
                  <a:srgbClr val="993300"/>
                </a:solidFill>
              </a:rPr>
              <a:t>l’énergie</a:t>
            </a:r>
            <a:r>
              <a:rPr lang="fr-FR" sz="2000" b="0" dirty="0">
                <a:solidFill>
                  <a:srgbClr val="000000"/>
                </a:solidFill>
              </a:rPr>
              <a:t> pour </a:t>
            </a:r>
            <a:r>
              <a:rPr lang="fr-FR" sz="2000" b="0" dirty="0" smtClean="0">
                <a:solidFill>
                  <a:srgbClr val="000000"/>
                </a:solidFill>
              </a:rPr>
              <a:t>les </a:t>
            </a:r>
            <a:r>
              <a:rPr lang="fr-FR" sz="2000" b="0" dirty="0">
                <a:solidFill>
                  <a:srgbClr val="000000"/>
                </a:solidFill>
              </a:rPr>
              <a:t>fabriquer. </a:t>
            </a:r>
          </a:p>
          <a:p>
            <a:pPr algn="just"/>
            <a:endParaRPr lang="fr-FR" sz="2000" b="0" dirty="0">
              <a:solidFill>
                <a:srgbClr val="000000"/>
              </a:solidFill>
            </a:endParaRPr>
          </a:p>
          <a:p>
            <a:pPr algn="just"/>
            <a:r>
              <a:rPr lang="fr-FR" sz="2000" b="0" dirty="0">
                <a:solidFill>
                  <a:srgbClr val="000000"/>
                </a:solidFill>
              </a:rPr>
              <a:t>Et en plus, elle accepte sans sourciller de </a:t>
            </a:r>
            <a:r>
              <a:rPr lang="fr-FR" sz="2000" dirty="0">
                <a:solidFill>
                  <a:srgbClr val="993300"/>
                </a:solidFill>
              </a:rPr>
              <a:t>payer</a:t>
            </a:r>
            <a:r>
              <a:rPr lang="fr-FR" sz="2000" b="0" dirty="0">
                <a:solidFill>
                  <a:srgbClr val="000000"/>
                </a:solidFill>
              </a:rPr>
              <a:t> pour l’éliminer.</a:t>
            </a:r>
          </a:p>
          <a:p>
            <a:pPr algn="just"/>
            <a:r>
              <a:rPr lang="fr-FR" sz="2000" b="0" dirty="0">
                <a:solidFill>
                  <a:srgbClr val="000000"/>
                </a:solidFill>
              </a:rPr>
              <a:t>Cette approche est la raison d’être des </a:t>
            </a:r>
            <a:r>
              <a:rPr lang="fr-FR" sz="2000" dirty="0">
                <a:solidFill>
                  <a:srgbClr val="993300"/>
                </a:solidFill>
              </a:rPr>
              <a:t>études déchets.</a:t>
            </a:r>
            <a:endParaRPr lang="fr-FR" sz="2000" b="0" dirty="0">
              <a:solidFill>
                <a:srgbClr val="993300"/>
              </a:solidFill>
            </a:endParaRPr>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barn(inVertical)">
                                      <p:cBhvr>
                                        <p:cTn id="7" dur="20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6B4B7BB-019A-4D46-A525-F578BEF308B7}" type="slidenum">
              <a:rPr lang="fr-FR"/>
              <a:pPr/>
              <a:t>16</a:t>
            </a:fld>
            <a:endParaRPr lang="fr-FR" dirty="0"/>
          </a:p>
        </p:txBody>
      </p:sp>
      <p:sp>
        <p:nvSpPr>
          <p:cNvPr id="116738" name="Rectangle 2"/>
          <p:cNvSpPr>
            <a:spLocks noChangeArrowheads="1"/>
          </p:cNvSpPr>
          <p:nvPr/>
        </p:nvSpPr>
        <p:spPr bwMode="auto">
          <a:xfrm>
            <a:off x="-180528" y="404664"/>
            <a:ext cx="9251950" cy="6555641"/>
          </a:xfrm>
          <a:prstGeom prst="rect">
            <a:avLst/>
          </a:prstGeom>
          <a:noFill/>
          <a:ln w="9525">
            <a:noFill/>
            <a:miter lim="800000"/>
            <a:headEnd/>
            <a:tailEnd/>
          </a:ln>
          <a:effectLst/>
        </p:spPr>
        <p:txBody>
          <a:bodyPr>
            <a:spAutoFit/>
          </a:bodyPr>
          <a:lstStyle/>
          <a:p>
            <a:pPr marL="342900" indent="11113"/>
            <a:r>
              <a:rPr lang="fr-FR" sz="2400" dirty="0" smtClean="0"/>
              <a:t>b.  </a:t>
            </a:r>
            <a:r>
              <a:rPr lang="fr-FR" sz="2400" dirty="0"/>
              <a:t>Au niveau national :</a:t>
            </a:r>
          </a:p>
          <a:p>
            <a:pPr marL="342900" indent="11113" algn="ctr"/>
            <a:endParaRPr lang="fr-FR" sz="2400" dirty="0"/>
          </a:p>
          <a:p>
            <a:pPr marL="342900" indent="11113">
              <a:buFontTx/>
              <a:buChar char="•"/>
            </a:pPr>
            <a:r>
              <a:rPr lang="fr-FR" sz="2400" i="1" dirty="0"/>
              <a:t> Les matières premières industrielles</a:t>
            </a:r>
          </a:p>
          <a:p>
            <a:pPr marL="342900" indent="11113"/>
            <a:endParaRPr lang="fr-FR" sz="2400" i="1" dirty="0"/>
          </a:p>
          <a:p>
            <a:pPr marL="342900" indent="11113" algn="just"/>
            <a:r>
              <a:rPr lang="fr-FR" sz="2000" b="0" dirty="0"/>
              <a:t>La </a:t>
            </a:r>
            <a:r>
              <a:rPr lang="fr-FR" sz="2000" dirty="0">
                <a:solidFill>
                  <a:srgbClr val="993366"/>
                </a:solidFill>
              </a:rPr>
              <a:t>perte des matières premières</a:t>
            </a:r>
            <a:r>
              <a:rPr lang="fr-FR" sz="2000" b="0" dirty="0"/>
              <a:t> contenues dans les déchets peut contribuer à fragiliser le pays dans une situation de </a:t>
            </a:r>
            <a:r>
              <a:rPr lang="fr-FR" sz="2000" dirty="0">
                <a:solidFill>
                  <a:srgbClr val="993366"/>
                </a:solidFill>
              </a:rPr>
              <a:t>dépendance</a:t>
            </a:r>
            <a:r>
              <a:rPr lang="fr-FR" sz="2000" b="0" dirty="0"/>
              <a:t> vis-à-vis de l’étranger pour son approvisionnement. Réduire la quantité de déchets et valoriser les déchets résiduels </a:t>
            </a:r>
            <a:r>
              <a:rPr lang="fr-FR" sz="2000" dirty="0">
                <a:solidFill>
                  <a:srgbClr val="993366"/>
                </a:solidFill>
              </a:rPr>
              <a:t>comme matière première secondaire</a:t>
            </a:r>
            <a:r>
              <a:rPr lang="fr-FR" sz="2000" b="0" dirty="0">
                <a:solidFill>
                  <a:srgbClr val="993366"/>
                </a:solidFill>
              </a:rPr>
              <a:t> </a:t>
            </a:r>
            <a:r>
              <a:rPr lang="fr-FR" sz="2000" b="0" dirty="0"/>
              <a:t>doivent être retenues parmi les priorités de </a:t>
            </a:r>
            <a:r>
              <a:rPr lang="fr-FR" sz="2000" b="0" dirty="0" smtClean="0"/>
              <a:t>l’Etat comme de tout </a:t>
            </a:r>
            <a:r>
              <a:rPr lang="fr-FR" sz="2000" b="0" dirty="0"/>
              <a:t>entrepreneur.</a:t>
            </a:r>
          </a:p>
          <a:p>
            <a:pPr marL="342900" indent="11113" algn="just"/>
            <a:r>
              <a:rPr lang="fr-FR" sz="2000" b="0" dirty="0"/>
              <a:t> </a:t>
            </a:r>
          </a:p>
          <a:p>
            <a:pPr marL="342900" indent="11113" algn="just">
              <a:buFontTx/>
              <a:buChar char="•"/>
            </a:pPr>
            <a:r>
              <a:rPr lang="fr-FR" sz="2400" dirty="0"/>
              <a:t> </a:t>
            </a:r>
            <a:r>
              <a:rPr lang="fr-FR" sz="2400" i="1" dirty="0"/>
              <a:t>La balance commerciale</a:t>
            </a:r>
          </a:p>
          <a:p>
            <a:pPr marL="342900" indent="11113" algn="just"/>
            <a:endParaRPr lang="fr-FR" sz="2000" b="0" dirty="0"/>
          </a:p>
          <a:p>
            <a:pPr marL="342900" indent="11113" algn="just"/>
            <a:r>
              <a:rPr lang="fr-FR" sz="2000" b="0" dirty="0"/>
              <a:t>Les matières premières pèsent de plus en plus lourd dans le plateau de la </a:t>
            </a:r>
            <a:r>
              <a:rPr lang="fr-FR" sz="2000" dirty="0">
                <a:solidFill>
                  <a:srgbClr val="993366"/>
                </a:solidFill>
              </a:rPr>
              <a:t>balance des paiements</a:t>
            </a:r>
            <a:r>
              <a:rPr lang="fr-FR" sz="2000" b="0" dirty="0"/>
              <a:t>. Les tensions internationales sur les marchés des matières premières sont devenues très élevées avec les nouveaux pays émergents que sont la </a:t>
            </a:r>
            <a:r>
              <a:rPr lang="fr-FR" sz="2000" b="0" dirty="0" smtClean="0"/>
              <a:t>Chine, l’Inde et le Brésil. </a:t>
            </a:r>
            <a:r>
              <a:rPr lang="fr-FR" sz="2000" dirty="0">
                <a:solidFill>
                  <a:srgbClr val="993366"/>
                </a:solidFill>
              </a:rPr>
              <a:t>Les matières premières secondaires</a:t>
            </a:r>
            <a:r>
              <a:rPr lang="fr-FR" sz="2000" b="0" dirty="0">
                <a:solidFill>
                  <a:srgbClr val="993366"/>
                </a:solidFill>
              </a:rPr>
              <a:t> </a:t>
            </a:r>
            <a:r>
              <a:rPr lang="fr-FR" sz="2000" b="0" dirty="0"/>
              <a:t>peuvent contribuer à l’amélioration de la balance commerciale.</a:t>
            </a:r>
            <a:endParaRPr lang="fr-FR" sz="2000" dirty="0"/>
          </a:p>
          <a:p>
            <a:pPr marL="342900" indent="11113"/>
            <a:endParaRPr lang="fr-FR" sz="2000" b="0" dirty="0"/>
          </a:p>
          <a:p>
            <a:pPr marL="342900" indent="11113"/>
            <a:endParaRPr lang="fr-FR" sz="2000" b="0"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barn(inHorizontal)">
                                      <p:cBhvr>
                                        <p:cTn id="7" dur="20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414D8B1F-EF3C-4884-BDB8-E7C1178BA407}" type="slidenum">
              <a:rPr lang="fr-FR"/>
              <a:pPr/>
              <a:t>17</a:t>
            </a:fld>
            <a:endParaRPr lang="fr-FR" dirty="0"/>
          </a:p>
        </p:txBody>
      </p:sp>
      <p:sp>
        <p:nvSpPr>
          <p:cNvPr id="117762" name="Rectangle 2"/>
          <p:cNvSpPr>
            <a:spLocks noChangeArrowheads="1"/>
          </p:cNvSpPr>
          <p:nvPr/>
        </p:nvSpPr>
        <p:spPr bwMode="auto">
          <a:xfrm>
            <a:off x="179388" y="980728"/>
            <a:ext cx="8964612" cy="5386090"/>
          </a:xfrm>
          <a:prstGeom prst="rect">
            <a:avLst/>
          </a:prstGeom>
          <a:noFill/>
          <a:ln w="9525">
            <a:noFill/>
            <a:miter lim="800000"/>
            <a:headEnd/>
            <a:tailEnd/>
          </a:ln>
          <a:effectLst/>
        </p:spPr>
        <p:txBody>
          <a:bodyPr wrap="square">
            <a:spAutoFit/>
          </a:bodyPr>
          <a:lstStyle/>
          <a:p>
            <a:pPr algn="ctr"/>
            <a:endParaRPr lang="fr-FR" b="0" dirty="0"/>
          </a:p>
          <a:p>
            <a:pPr>
              <a:buFontTx/>
              <a:buChar char="•"/>
            </a:pPr>
            <a:r>
              <a:rPr lang="fr-FR" sz="2400" i="1" dirty="0"/>
              <a:t> L’énergie</a:t>
            </a:r>
          </a:p>
          <a:p>
            <a:pPr algn="just"/>
            <a:r>
              <a:rPr lang="fr-FR" sz="2000" b="0" dirty="0"/>
              <a:t>La valorisation peut contribuer à économiser des matières premières mais également à devenir une source indirecte</a:t>
            </a:r>
            <a:r>
              <a:rPr lang="fr-FR" sz="2000" dirty="0">
                <a:solidFill>
                  <a:srgbClr val="993366"/>
                </a:solidFill>
              </a:rPr>
              <a:t> </a:t>
            </a:r>
            <a:r>
              <a:rPr lang="fr-FR" sz="2000" b="0" dirty="0"/>
              <a:t>d’</a:t>
            </a:r>
            <a:r>
              <a:rPr lang="fr-FR" sz="2000" dirty="0">
                <a:solidFill>
                  <a:srgbClr val="993366"/>
                </a:solidFill>
              </a:rPr>
              <a:t>économie </a:t>
            </a:r>
            <a:r>
              <a:rPr lang="fr-FR" sz="2000" b="0" dirty="0"/>
              <a:t>d’énergie, voire une source directe de production de </a:t>
            </a:r>
            <a:r>
              <a:rPr lang="fr-FR" sz="2000" dirty="0">
                <a:solidFill>
                  <a:srgbClr val="990099"/>
                </a:solidFill>
              </a:rPr>
              <a:t>combustible solide de récupération</a:t>
            </a:r>
            <a:r>
              <a:rPr lang="fr-FR" sz="2000" b="0" dirty="0" smtClean="0"/>
              <a:t>. Les cimentiers utilisent ces CSR en substitution partielle de combustibles fossiles et les premières installations de production thermiques basées sur la gazéification commencent à s’imposer au lieu et place des grosses chaufferies ou des incinérateurs à récupération d’énergie.</a:t>
            </a:r>
          </a:p>
          <a:p>
            <a:pPr algn="just"/>
            <a:r>
              <a:rPr lang="fr-FR" sz="2000" b="0" dirty="0" smtClean="0"/>
              <a:t>D’autres recherches et développement se poursuivent pour fabriquer des combustibles liquides à partir de CSR.</a:t>
            </a:r>
            <a:endParaRPr lang="fr-FR" b="0" dirty="0"/>
          </a:p>
          <a:p>
            <a:pPr algn="just"/>
            <a:endParaRPr lang="fr-FR" b="0" dirty="0"/>
          </a:p>
          <a:p>
            <a:pPr algn="just">
              <a:buFontTx/>
              <a:buChar char="•"/>
            </a:pPr>
            <a:r>
              <a:rPr lang="fr-FR" sz="2400" dirty="0"/>
              <a:t> </a:t>
            </a:r>
            <a:r>
              <a:rPr lang="fr-FR" sz="2400" i="1" dirty="0"/>
              <a:t>L’emploi</a:t>
            </a:r>
          </a:p>
          <a:p>
            <a:pPr algn="just"/>
            <a:r>
              <a:rPr lang="fr-FR" sz="2000" b="0" dirty="0"/>
              <a:t>La bonne gestion des déchets nécessite de </a:t>
            </a:r>
            <a:r>
              <a:rPr lang="fr-FR" sz="2000" dirty="0">
                <a:solidFill>
                  <a:srgbClr val="993366"/>
                </a:solidFill>
              </a:rPr>
              <a:t>nouvelles compétences</a:t>
            </a:r>
            <a:r>
              <a:rPr lang="fr-FR" sz="2000" b="0" dirty="0"/>
              <a:t> que les acteurs publics ou privés développent désormais : ambassadeurs du tri, responsables de tri, chefs de quart, techniciens de maintenance, responsable de déchetterie, etc. </a:t>
            </a:r>
            <a:r>
              <a:rPr lang="fr-FR" sz="2000" b="0" dirty="0" smtClean="0"/>
              <a:t>, qui sont des </a:t>
            </a:r>
            <a:r>
              <a:rPr lang="fr-FR" sz="2000" dirty="0" smtClean="0">
                <a:solidFill>
                  <a:srgbClr val="993366"/>
                </a:solidFill>
              </a:rPr>
              <a:t>emplois non délocalisables</a:t>
            </a:r>
            <a:r>
              <a:rPr lang="fr-FR" sz="2000" b="0" dirty="0" smtClean="0"/>
              <a:t>.</a:t>
            </a:r>
            <a:endParaRPr lang="fr-FR" sz="2000" b="0" dirty="0"/>
          </a:p>
        </p:txBody>
      </p:sp>
      <p:sp>
        <p:nvSpPr>
          <p:cNvPr id="5" name="ZoneTexte 4"/>
          <p:cNvSpPr txBox="1"/>
          <p:nvPr/>
        </p:nvSpPr>
        <p:spPr>
          <a:xfrm>
            <a:off x="467544" y="620688"/>
            <a:ext cx="4464496" cy="461665"/>
          </a:xfrm>
          <a:prstGeom prst="rect">
            <a:avLst/>
          </a:prstGeom>
          <a:noFill/>
        </p:spPr>
        <p:txBody>
          <a:bodyPr wrap="square" rtlCol="0">
            <a:spAutoFit/>
          </a:bodyPr>
          <a:lstStyle/>
          <a:p>
            <a:r>
              <a:rPr lang="fr-FR" sz="2400" dirty="0" smtClean="0"/>
              <a:t>b</a:t>
            </a:r>
            <a:r>
              <a:rPr lang="fr-FR" dirty="0" smtClean="0"/>
              <a:t>.  </a:t>
            </a:r>
            <a:r>
              <a:rPr lang="fr-FR" sz="2400" dirty="0" smtClean="0"/>
              <a:t>Au niveau national (suite)</a:t>
            </a:r>
            <a:endParaRPr lang="fr-FR" sz="2400" dirty="0"/>
          </a:p>
        </p:txBody>
      </p:sp>
      <p:pic>
        <p:nvPicPr>
          <p:cNvPr id="8"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arn(inHorizontal)">
                                      <p:cBhvr>
                                        <p:cTn id="7" dur="2000"/>
                                        <p:tgtEl>
                                          <p:spTgt spid="11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8680"/>
            <a:ext cx="6249888" cy="504056"/>
          </a:xfrm>
        </p:spPr>
        <p:txBody>
          <a:bodyPr>
            <a:noAutofit/>
          </a:bodyPr>
          <a:lstStyle/>
          <a:p>
            <a:r>
              <a:rPr lang="fr-FR" sz="2800" b="1" dirty="0" smtClean="0">
                <a:solidFill>
                  <a:srgbClr val="0070C0"/>
                </a:solidFill>
                <a:latin typeface="Arial" pitchFamily="34" charset="0"/>
                <a:cs typeface="Arial" pitchFamily="34" charset="0"/>
              </a:rPr>
              <a:t>3- L’importance des gisements</a:t>
            </a:r>
            <a:endParaRPr lang="fr-FR" sz="2800" b="1" dirty="0">
              <a:solidFill>
                <a:srgbClr val="0070C0"/>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18</a:t>
            </a:fld>
            <a:endParaRPr lang="fr-FR"/>
          </a:p>
        </p:txBody>
      </p:sp>
      <p:sp>
        <p:nvSpPr>
          <p:cNvPr id="4" name="Espace réservé du contenu 3"/>
          <p:cNvSpPr>
            <a:spLocks noGrp="1"/>
          </p:cNvSpPr>
          <p:nvPr>
            <p:ph sz="quarter" idx="1"/>
          </p:nvPr>
        </p:nvSpPr>
        <p:spPr>
          <a:xfrm>
            <a:off x="179512" y="1447800"/>
            <a:ext cx="8856984" cy="4572000"/>
          </a:xfrm>
        </p:spPr>
        <p:txBody>
          <a:bodyPr/>
          <a:lstStyle/>
          <a:p>
            <a:pPr marL="0" indent="0">
              <a:buNone/>
            </a:pPr>
            <a:r>
              <a:rPr lang="fr-FR" dirty="0" smtClean="0">
                <a:latin typeface="Arial" pitchFamily="34" charset="0"/>
                <a:cs typeface="Arial" pitchFamily="34" charset="0"/>
              </a:rPr>
              <a:t>Il est intéressant de comparer ce que le pays consomme globalement de matières pour son économie et ce qu’il produit en terme de déchets.</a:t>
            </a:r>
          </a:p>
          <a:p>
            <a:pPr marL="0" indent="0">
              <a:buNone/>
            </a:pPr>
            <a:endParaRPr lang="fr-FR" dirty="0" smtClean="0">
              <a:latin typeface="Arial" pitchFamily="34" charset="0"/>
              <a:cs typeface="Arial" pitchFamily="34" charset="0"/>
            </a:endParaRPr>
          </a:p>
          <a:p>
            <a:pPr marL="0" indent="0">
              <a:buNone/>
            </a:pPr>
            <a:r>
              <a:rPr lang="fr-FR" dirty="0" smtClean="0">
                <a:latin typeface="Arial" pitchFamily="34" charset="0"/>
                <a:cs typeface="Arial" pitchFamily="34" charset="0"/>
              </a:rPr>
              <a:t>L’examen du différentiel devrait permettre d’identifier les priorités à agir pour réduire les impacts et effets négatifs évoqués en amont.</a:t>
            </a:r>
            <a:endParaRPr lang="fr-FR" dirty="0">
              <a:latin typeface="Arial" pitchFamily="34" charset="0"/>
              <a:cs typeface="Arial" pitchFamily="34" charset="0"/>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3568" y="346646"/>
            <a:ext cx="7128792" cy="706090"/>
          </a:xfrm>
        </p:spPr>
        <p:txBody>
          <a:bodyPr>
            <a:normAutofit fontScale="90000"/>
          </a:bodyPr>
          <a:lstStyle/>
          <a:p>
            <a:r>
              <a:rPr lang="fr-FR" sz="2800" b="1" dirty="0" smtClean="0">
                <a:solidFill>
                  <a:srgbClr val="993300"/>
                </a:solidFill>
                <a:latin typeface="Arial" pitchFamily="34" charset="0"/>
                <a:cs typeface="Arial" pitchFamily="34" charset="0"/>
              </a:rPr>
              <a:t>Matières mobilisées par l’économie en France</a:t>
            </a:r>
            <a:endParaRPr lang="fr-FR" sz="2800" b="1" dirty="0">
              <a:solidFill>
                <a:srgbClr val="993300"/>
              </a:solidFill>
              <a:latin typeface="Arial" pitchFamily="34" charset="0"/>
              <a:cs typeface="Arial" pitchFamily="34" charset="0"/>
            </a:endParaRPr>
          </a:p>
        </p:txBody>
      </p:sp>
      <p:sp>
        <p:nvSpPr>
          <p:cNvPr id="2" name="Espace réservé du numéro de diapositive 1"/>
          <p:cNvSpPr>
            <a:spLocks noGrp="1"/>
          </p:cNvSpPr>
          <p:nvPr>
            <p:ph type="sldNum" sz="quarter" idx="12"/>
          </p:nvPr>
        </p:nvSpPr>
        <p:spPr/>
        <p:txBody>
          <a:bodyPr/>
          <a:lstStyle/>
          <a:p>
            <a:fld id="{E6349B45-E622-47D5-BFD3-4F6B51B0FBE3}" type="slidenum">
              <a:rPr lang="fr-FR" smtClean="0"/>
              <a:pPr/>
              <a:t>19</a:t>
            </a:fld>
            <a:endParaRPr lang="fr-FR"/>
          </a:p>
        </p:txBody>
      </p:sp>
      <p:sp>
        <p:nvSpPr>
          <p:cNvPr id="4" name="ZoneTexte 3"/>
          <p:cNvSpPr txBox="1"/>
          <p:nvPr/>
        </p:nvSpPr>
        <p:spPr>
          <a:xfrm>
            <a:off x="539552" y="1124744"/>
            <a:ext cx="8280920" cy="5493812"/>
          </a:xfrm>
          <a:prstGeom prst="rect">
            <a:avLst/>
          </a:prstGeom>
          <a:noFill/>
        </p:spPr>
        <p:txBody>
          <a:bodyPr wrap="square" rtlCol="0">
            <a:spAutoFit/>
          </a:bodyPr>
          <a:lstStyle/>
          <a:p>
            <a:pPr>
              <a:lnSpc>
                <a:spcPct val="150000"/>
              </a:lnSpc>
            </a:pPr>
            <a:r>
              <a:rPr lang="fr-FR" dirty="0" smtClean="0"/>
              <a:t>En 2011, 803 millions de tonnes ont été destinées à satisfaire les besoins de l’économie française (886 Mt en 2007) :</a:t>
            </a:r>
          </a:p>
          <a:p>
            <a:pPr>
              <a:lnSpc>
                <a:spcPct val="150000"/>
              </a:lnSpc>
              <a:buFont typeface="Wingdings" pitchFamily="2" charset="2"/>
              <a:buChar char="§"/>
            </a:pPr>
            <a:r>
              <a:rPr lang="fr-FR" b="0" dirty="0" smtClean="0"/>
              <a:t> 397 Mt de matériaux de construction (</a:t>
            </a:r>
            <a:r>
              <a:rPr lang="fr-FR" b="0" dirty="0" smtClean="0">
                <a:sym typeface="Symbol"/>
              </a:rPr>
              <a:t></a:t>
            </a:r>
            <a:r>
              <a:rPr lang="fr-FR" b="0" dirty="0" smtClean="0"/>
              <a:t>50%)</a:t>
            </a:r>
          </a:p>
          <a:p>
            <a:pPr>
              <a:lnSpc>
                <a:spcPct val="150000"/>
              </a:lnSpc>
              <a:buFont typeface="Wingdings" pitchFamily="2" charset="2"/>
              <a:buChar char="§"/>
            </a:pPr>
            <a:r>
              <a:rPr lang="fr-FR" b="0" dirty="0" smtClean="0"/>
              <a:t> 228 Mt de biomasse agricole, bois et produits dérivés (</a:t>
            </a:r>
            <a:r>
              <a:rPr lang="fr-FR" b="0" dirty="0" smtClean="0">
                <a:sym typeface="Symbol"/>
              </a:rPr>
              <a:t></a:t>
            </a:r>
            <a:r>
              <a:rPr lang="fr-FR" b="0" dirty="0" smtClean="0"/>
              <a:t>28%)</a:t>
            </a:r>
          </a:p>
          <a:p>
            <a:pPr>
              <a:lnSpc>
                <a:spcPct val="150000"/>
              </a:lnSpc>
              <a:buFont typeface="Wingdings" pitchFamily="2" charset="2"/>
              <a:buChar char="§"/>
            </a:pPr>
            <a:r>
              <a:rPr lang="fr-FR" b="0" dirty="0" smtClean="0"/>
              <a:t> 137 Mt de combustibles fossiles (</a:t>
            </a:r>
            <a:r>
              <a:rPr lang="fr-FR" b="0" dirty="0" smtClean="0">
                <a:sym typeface="Symbol"/>
              </a:rPr>
              <a:t></a:t>
            </a:r>
            <a:r>
              <a:rPr lang="fr-FR" b="0" dirty="0" smtClean="0"/>
              <a:t>17%)</a:t>
            </a:r>
          </a:p>
          <a:p>
            <a:pPr>
              <a:lnSpc>
                <a:spcPct val="150000"/>
              </a:lnSpc>
              <a:buFont typeface="Wingdings" pitchFamily="2" charset="2"/>
              <a:buChar char="§"/>
            </a:pPr>
            <a:r>
              <a:rPr lang="fr-FR" b="0" dirty="0" smtClean="0"/>
              <a:t>   41 Mt de matériaux divers :</a:t>
            </a:r>
          </a:p>
          <a:p>
            <a:pPr lvl="3">
              <a:lnSpc>
                <a:spcPct val="150000"/>
              </a:lnSpc>
              <a:buFont typeface="Courier New" pitchFamily="49" charset="0"/>
              <a:buChar char="o"/>
            </a:pPr>
            <a:r>
              <a:rPr lang="fr-FR" b="0" dirty="0" smtClean="0"/>
              <a:t> 17 Mt de minéraux métalliques (</a:t>
            </a:r>
            <a:r>
              <a:rPr lang="fr-FR" b="0" dirty="0" smtClean="0">
                <a:sym typeface="Symbol"/>
              </a:rPr>
              <a:t></a:t>
            </a:r>
            <a:r>
              <a:rPr lang="fr-FR" b="0" dirty="0" smtClean="0"/>
              <a:t>2%)</a:t>
            </a:r>
          </a:p>
          <a:p>
            <a:pPr lvl="3">
              <a:lnSpc>
                <a:spcPct val="150000"/>
              </a:lnSpc>
              <a:buFont typeface="Courier New" pitchFamily="49" charset="0"/>
              <a:buChar char="o"/>
            </a:pPr>
            <a:r>
              <a:rPr lang="fr-FR" b="0" dirty="0" smtClean="0"/>
              <a:t> 18 Mt de minéraux industriels (</a:t>
            </a:r>
            <a:r>
              <a:rPr lang="fr-FR" b="0" dirty="0" smtClean="0">
                <a:sym typeface="Symbol"/>
              </a:rPr>
              <a:t></a:t>
            </a:r>
            <a:r>
              <a:rPr lang="fr-FR" b="0" dirty="0" smtClean="0"/>
              <a:t>2%)</a:t>
            </a:r>
          </a:p>
          <a:p>
            <a:pPr lvl="3">
              <a:lnSpc>
                <a:spcPct val="150000"/>
              </a:lnSpc>
              <a:buFont typeface="Courier New" pitchFamily="49" charset="0"/>
              <a:buChar char="o"/>
            </a:pPr>
            <a:r>
              <a:rPr lang="fr-FR" b="0" dirty="0" smtClean="0"/>
              <a:t>   6 Mt d’autres produits (</a:t>
            </a:r>
            <a:r>
              <a:rPr lang="fr-FR" b="0" dirty="0" smtClean="0">
                <a:sym typeface="Symbol"/>
              </a:rPr>
              <a:t></a:t>
            </a:r>
            <a:r>
              <a:rPr lang="fr-FR" b="0" dirty="0" smtClean="0"/>
              <a:t>1%)</a:t>
            </a:r>
          </a:p>
          <a:p>
            <a:pPr marL="4763" lvl="3">
              <a:lnSpc>
                <a:spcPct val="150000"/>
              </a:lnSpc>
            </a:pPr>
            <a:r>
              <a:rPr lang="fr-FR" b="0" dirty="0" smtClean="0"/>
              <a:t>Rapportée à la population, la consommation de matières représente 12,4 t/</a:t>
            </a:r>
            <a:r>
              <a:rPr lang="fr-FR" b="0" dirty="0" err="1" smtClean="0"/>
              <a:t>hab</a:t>
            </a:r>
            <a:r>
              <a:rPr lang="fr-FR" b="0" dirty="0" smtClean="0"/>
              <a:t> en 2011, alors qu’il était de 14,3 t/</a:t>
            </a:r>
            <a:r>
              <a:rPr lang="fr-FR" b="0" dirty="0" err="1" smtClean="0"/>
              <a:t>hab</a:t>
            </a:r>
            <a:r>
              <a:rPr lang="fr-FR" b="0" dirty="0" smtClean="0"/>
              <a:t> en 2007.</a:t>
            </a:r>
          </a:p>
          <a:p>
            <a:pPr marL="4763" lvl="3">
              <a:lnSpc>
                <a:spcPct val="150000"/>
              </a:lnSpc>
            </a:pPr>
            <a:r>
              <a:rPr lang="fr-FR" b="0" dirty="0" smtClean="0"/>
              <a:t>Ces matériaux alimentent en partie la production de déchets </a:t>
            </a:r>
          </a:p>
          <a:p>
            <a:pPr marL="0" lvl="3">
              <a:lnSpc>
                <a:spcPct val="150000"/>
              </a:lnSpc>
            </a:pPr>
            <a:endParaRPr lang="fr-FR" b="0"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7950" y="476672"/>
            <a:ext cx="7704410" cy="576163"/>
          </a:xfrm>
        </p:spPr>
        <p:txBody>
          <a:bodyPr>
            <a:normAutofit fontScale="90000"/>
          </a:bodyPr>
          <a:lstStyle/>
          <a:p>
            <a:r>
              <a:rPr lang="fr-FR" sz="2800" b="1" dirty="0" smtClean="0">
                <a:solidFill>
                  <a:srgbClr val="993366"/>
                </a:solidFill>
                <a:latin typeface="Arial" pitchFamily="34" charset="0"/>
                <a:cs typeface="Arial" pitchFamily="34" charset="0"/>
              </a:rPr>
              <a:t>LES DECHETS : </a:t>
            </a:r>
            <a:r>
              <a:rPr lang="fr-FR" sz="2800" b="1" dirty="0">
                <a:solidFill>
                  <a:srgbClr val="993366"/>
                </a:solidFill>
                <a:latin typeface="Arial" pitchFamily="34" charset="0"/>
                <a:cs typeface="Arial" pitchFamily="34" charset="0"/>
              </a:rPr>
              <a:t>DES ENJEUX CONSIDERABLES</a:t>
            </a:r>
          </a:p>
        </p:txBody>
      </p:sp>
      <p:sp>
        <p:nvSpPr>
          <p:cNvPr id="7" name="Espace réservé du numéro de diapositive 5"/>
          <p:cNvSpPr>
            <a:spLocks noGrp="1"/>
          </p:cNvSpPr>
          <p:nvPr>
            <p:ph type="sldNum" sz="quarter" idx="12"/>
          </p:nvPr>
        </p:nvSpPr>
        <p:spPr/>
        <p:txBody>
          <a:bodyPr/>
          <a:lstStyle/>
          <a:p>
            <a:fld id="{B4190FB2-75E4-4C2A-9B6D-F20B32E45832}" type="slidenum">
              <a:rPr lang="fr-FR"/>
              <a:pPr/>
              <a:t>2</a:t>
            </a:fld>
            <a:endParaRPr lang="fr-FR" dirty="0"/>
          </a:p>
        </p:txBody>
      </p:sp>
      <p:sp>
        <p:nvSpPr>
          <p:cNvPr id="64515" name="Rectangle 3"/>
          <p:cNvSpPr>
            <a:spLocks noGrp="1" noChangeArrowheads="1"/>
          </p:cNvSpPr>
          <p:nvPr>
            <p:ph sz="quarter" idx="1"/>
          </p:nvPr>
        </p:nvSpPr>
        <p:spPr>
          <a:xfrm>
            <a:off x="323850" y="1556792"/>
            <a:ext cx="8820150" cy="5184775"/>
          </a:xfrm>
        </p:spPr>
        <p:txBody>
          <a:bodyPr>
            <a:normAutofit lnSpcReduction="10000"/>
          </a:bodyPr>
          <a:lstStyle/>
          <a:p>
            <a:pPr algn="just">
              <a:lnSpc>
                <a:spcPct val="90000"/>
              </a:lnSpc>
            </a:pPr>
            <a:r>
              <a:rPr lang="fr-FR" sz="2400" dirty="0">
                <a:latin typeface="Arial" pitchFamily="34" charset="0"/>
                <a:cs typeface="Arial" pitchFamily="34" charset="0"/>
              </a:rPr>
              <a:t>Longtemps ignorés, les déchets constituent désormais dans la vie de tous les jours une préoccupation qui ne cesse de s’accroître à mesure que le temps passe. </a:t>
            </a:r>
          </a:p>
          <a:p>
            <a:pPr algn="just">
              <a:lnSpc>
                <a:spcPct val="90000"/>
              </a:lnSpc>
              <a:buFontTx/>
              <a:buNone/>
            </a:pPr>
            <a:endParaRPr lang="fr-FR" sz="2400" dirty="0">
              <a:latin typeface="Arial" pitchFamily="34" charset="0"/>
              <a:cs typeface="Arial" pitchFamily="34" charset="0"/>
            </a:endParaRPr>
          </a:p>
          <a:p>
            <a:pPr algn="just">
              <a:lnSpc>
                <a:spcPct val="90000"/>
              </a:lnSpc>
            </a:pPr>
            <a:r>
              <a:rPr lang="fr-FR" sz="2400" dirty="0">
                <a:latin typeface="Arial" pitchFamily="34" charset="0"/>
                <a:cs typeface="Arial" pitchFamily="34" charset="0"/>
              </a:rPr>
              <a:t>Loin de nous la période de la décharge dans laquelle tout s’entasse et s’élimine sous le feu purificateur.</a:t>
            </a:r>
          </a:p>
          <a:p>
            <a:pPr algn="just">
              <a:lnSpc>
                <a:spcPct val="90000"/>
              </a:lnSpc>
              <a:buFontTx/>
              <a:buNone/>
            </a:pPr>
            <a:endParaRPr lang="fr-FR" sz="2400" dirty="0">
              <a:latin typeface="Arial" pitchFamily="34" charset="0"/>
              <a:cs typeface="Arial" pitchFamily="34" charset="0"/>
            </a:endParaRPr>
          </a:p>
          <a:p>
            <a:pPr algn="just">
              <a:lnSpc>
                <a:spcPct val="90000"/>
              </a:lnSpc>
            </a:pPr>
            <a:r>
              <a:rPr lang="fr-FR" sz="2400" dirty="0">
                <a:latin typeface="Arial" pitchFamily="34" charset="0"/>
                <a:cs typeface="Arial" pitchFamily="34" charset="0"/>
              </a:rPr>
              <a:t>Face aux faits têtus de Montchanin, d</a:t>
            </a:r>
            <a:r>
              <a:rPr lang="fr-FR" sz="2400" dirty="0" smtClean="0">
                <a:latin typeface="Arial" pitchFamily="34" charset="0"/>
                <a:cs typeface="Arial" pitchFamily="34" charset="0"/>
              </a:rPr>
              <a:t>’ Entressen</a:t>
            </a:r>
            <a:r>
              <a:rPr lang="fr-FR" sz="2400" dirty="0">
                <a:latin typeface="Arial" pitchFamily="34" charset="0"/>
                <a:cs typeface="Arial" pitchFamily="34" charset="0"/>
              </a:rPr>
              <a:t>, de la dioxine de l’UIOM de Gilly sur Isère, des points noirs, etc. , les citoyens et leurs représentants (élus, associations) ont exprimé alors de vives </a:t>
            </a:r>
            <a:r>
              <a:rPr lang="fr-FR" sz="2400" dirty="0" smtClean="0">
                <a:latin typeface="Arial" pitchFamily="34" charset="0"/>
                <a:cs typeface="Arial" pitchFamily="34" charset="0"/>
              </a:rPr>
              <a:t>préoccupations qui se sont rejointes au niveau européen. </a:t>
            </a:r>
            <a:r>
              <a:rPr lang="fr-FR" sz="2400" dirty="0">
                <a:latin typeface="Arial" pitchFamily="34" charset="0"/>
                <a:cs typeface="Arial" pitchFamily="34" charset="0"/>
              </a:rPr>
              <a:t>De nombreuses demandes, relayées par les médias, ont alors abouti devant les autorités </a:t>
            </a:r>
            <a:r>
              <a:rPr lang="fr-FR" sz="2400" dirty="0" smtClean="0">
                <a:latin typeface="Arial" pitchFamily="34" charset="0"/>
                <a:cs typeface="Arial" pitchFamily="34" charset="0"/>
              </a:rPr>
              <a:t>européennes et nationales qui ont mis en œuvre une politique audacieuse de gestion du problème.</a:t>
            </a:r>
            <a:endParaRPr lang="fr-FR" sz="2400" dirty="0">
              <a:latin typeface="Arial" pitchFamily="34" charset="0"/>
              <a:cs typeface="Arial" pitchFamily="34" charset="0"/>
            </a:endParaRPr>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2000" fill="hold"/>
                                        <p:tgtEl>
                                          <p:spTgt spid="64515">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64515">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6451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64515">
                                            <p:txEl>
                                              <p:pRg st="2" end="2"/>
                                            </p:txEl>
                                          </p:spTgt>
                                        </p:tgtEl>
                                        <p:attrNameLst>
                                          <p:attrName>style.visibility</p:attrName>
                                        </p:attrNameLst>
                                      </p:cBhvr>
                                      <p:to>
                                        <p:strVal val="visible"/>
                                      </p:to>
                                    </p:set>
                                    <p:anim calcmode="lin" valueType="num">
                                      <p:cBhvr>
                                        <p:cTn id="12" dur="2000" fill="hold"/>
                                        <p:tgtEl>
                                          <p:spTgt spid="64515">
                                            <p:txEl>
                                              <p:pRg st="2" end="2"/>
                                            </p:txEl>
                                          </p:spTgt>
                                        </p:tgtEl>
                                        <p:attrNameLst>
                                          <p:attrName>ppt_w</p:attrName>
                                        </p:attrNameLst>
                                      </p:cBhvr>
                                      <p:tavLst>
                                        <p:tav tm="0">
                                          <p:val>
                                            <p:strVal val="#ppt_w*0.70"/>
                                          </p:val>
                                        </p:tav>
                                        <p:tav tm="100000">
                                          <p:val>
                                            <p:strVal val="#ppt_w"/>
                                          </p:val>
                                        </p:tav>
                                      </p:tavLst>
                                    </p:anim>
                                    <p:anim calcmode="lin" valueType="num">
                                      <p:cBhvr>
                                        <p:cTn id="13" dur="2000" fill="hold"/>
                                        <p:tgtEl>
                                          <p:spTgt spid="64515">
                                            <p:txEl>
                                              <p:pRg st="2" end="2"/>
                                            </p:txEl>
                                          </p:spTgt>
                                        </p:tgtEl>
                                        <p:attrNameLst>
                                          <p:attrName>ppt_h</p:attrName>
                                        </p:attrNameLst>
                                      </p:cBhvr>
                                      <p:tavLst>
                                        <p:tav tm="0">
                                          <p:val>
                                            <p:strVal val="#ppt_h"/>
                                          </p:val>
                                        </p:tav>
                                        <p:tav tm="100000">
                                          <p:val>
                                            <p:strVal val="#ppt_h"/>
                                          </p:val>
                                        </p:tav>
                                      </p:tavLst>
                                    </p:anim>
                                    <p:animEffect transition="in" filter="fade">
                                      <p:cBhvr>
                                        <p:cTn id="14" dur="2000"/>
                                        <p:tgtEl>
                                          <p:spTgt spid="6451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anim calcmode="lin" valueType="num">
                                      <p:cBhvr>
                                        <p:cTn id="17" dur="2000" fill="hold"/>
                                        <p:tgtEl>
                                          <p:spTgt spid="64515">
                                            <p:txEl>
                                              <p:pRg st="4" end="4"/>
                                            </p:txEl>
                                          </p:spTgt>
                                        </p:tgtEl>
                                        <p:attrNameLst>
                                          <p:attrName>ppt_w</p:attrName>
                                        </p:attrNameLst>
                                      </p:cBhvr>
                                      <p:tavLst>
                                        <p:tav tm="0">
                                          <p:val>
                                            <p:strVal val="#ppt_w*0.70"/>
                                          </p:val>
                                        </p:tav>
                                        <p:tav tm="100000">
                                          <p:val>
                                            <p:strVal val="#ppt_w"/>
                                          </p:val>
                                        </p:tav>
                                      </p:tavLst>
                                    </p:anim>
                                    <p:anim calcmode="lin" valueType="num">
                                      <p:cBhvr>
                                        <p:cTn id="18" dur="2000" fill="hold"/>
                                        <p:tgtEl>
                                          <p:spTgt spid="64515">
                                            <p:txEl>
                                              <p:pRg st="4" end="4"/>
                                            </p:txEl>
                                          </p:spTgt>
                                        </p:tgtEl>
                                        <p:attrNameLst>
                                          <p:attrName>ppt_h</p:attrName>
                                        </p:attrNameLst>
                                      </p:cBhvr>
                                      <p:tavLst>
                                        <p:tav tm="0">
                                          <p:val>
                                            <p:strVal val="#ppt_h"/>
                                          </p:val>
                                        </p:tav>
                                        <p:tav tm="100000">
                                          <p:val>
                                            <p:strVal val="#ppt_h"/>
                                          </p:val>
                                        </p:tav>
                                      </p:tavLst>
                                    </p:anim>
                                    <p:animEffect transition="in" filter="fade">
                                      <p:cBhvr>
                                        <p:cTn id="19" dur="2000"/>
                                        <p:tgtEl>
                                          <p:spTgt spid="64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5"/>
          <p:cNvSpPr>
            <a:spLocks noGrp="1" noChangeArrowheads="1"/>
          </p:cNvSpPr>
          <p:nvPr>
            <p:ph type="title"/>
          </p:nvPr>
        </p:nvSpPr>
        <p:spPr>
          <a:xfrm>
            <a:off x="467395" y="476672"/>
            <a:ext cx="6192837" cy="666750"/>
          </a:xfrm>
          <a:noFill/>
          <a:ln/>
        </p:spPr>
        <p:txBody>
          <a:bodyPr>
            <a:normAutofit fontScale="90000"/>
          </a:bodyPr>
          <a:lstStyle/>
          <a:p>
            <a:pPr algn="l"/>
            <a:r>
              <a:rPr lang="fr-FR" sz="2400" b="1" dirty="0" smtClean="0">
                <a:solidFill>
                  <a:srgbClr val="993300"/>
                </a:solidFill>
                <a:latin typeface="Arial" pitchFamily="34" charset="0"/>
                <a:cs typeface="Arial" pitchFamily="34" charset="0"/>
              </a:rPr>
              <a:t>Quelques chiffres de production de déchets</a:t>
            </a:r>
            <a:endParaRPr lang="fr-FR" sz="2400" b="1" dirty="0">
              <a:solidFill>
                <a:srgbClr val="993300"/>
              </a:solidFill>
              <a:latin typeface="Arial" pitchFamily="34" charset="0"/>
              <a:cs typeface="Arial" pitchFamily="34" charset="0"/>
            </a:endParaRPr>
          </a:p>
        </p:txBody>
      </p:sp>
      <p:sp>
        <p:nvSpPr>
          <p:cNvPr id="7" name="Espace réservé du numéro de diapositive 5"/>
          <p:cNvSpPr>
            <a:spLocks noGrp="1"/>
          </p:cNvSpPr>
          <p:nvPr>
            <p:ph type="sldNum" sz="quarter" idx="12"/>
          </p:nvPr>
        </p:nvSpPr>
        <p:spPr/>
        <p:txBody>
          <a:bodyPr/>
          <a:lstStyle/>
          <a:p>
            <a:fld id="{E457EDD4-AFA2-48CD-B49B-BE5C753850BD}" type="slidenum">
              <a:rPr lang="fr-FR"/>
              <a:pPr/>
              <a:t>20</a:t>
            </a:fld>
            <a:endParaRPr lang="fr-FR" dirty="0"/>
          </a:p>
        </p:txBody>
      </p:sp>
      <p:sp>
        <p:nvSpPr>
          <p:cNvPr id="104451" name="Text Box 3"/>
          <p:cNvSpPr txBox="1">
            <a:spLocks noChangeArrowheads="1"/>
          </p:cNvSpPr>
          <p:nvPr/>
        </p:nvSpPr>
        <p:spPr bwMode="auto">
          <a:xfrm>
            <a:off x="467544" y="1365250"/>
            <a:ext cx="8280400" cy="4985980"/>
          </a:xfrm>
          <a:prstGeom prst="rect">
            <a:avLst/>
          </a:prstGeom>
          <a:noFill/>
          <a:ln w="9525">
            <a:noFill/>
            <a:miter lim="800000"/>
            <a:headEnd/>
            <a:tailEnd/>
          </a:ln>
          <a:effectLst/>
        </p:spPr>
        <p:txBody>
          <a:bodyPr wrap="square">
            <a:spAutoFit/>
          </a:bodyPr>
          <a:lstStyle/>
          <a:p>
            <a:pPr eaLnBrk="1" hangingPunct="1"/>
            <a:endParaRPr lang="fr-FR" sz="1200" dirty="0">
              <a:solidFill>
                <a:srgbClr val="000000"/>
              </a:solidFill>
            </a:endParaRPr>
          </a:p>
          <a:p>
            <a:pPr eaLnBrk="1" hangingPunct="1"/>
            <a:r>
              <a:rPr lang="fr-FR" b="0" dirty="0">
                <a:solidFill>
                  <a:srgbClr val="000000"/>
                </a:solidFill>
              </a:rPr>
              <a:t>Quelques chiffres de production tirés des données de l’agence de l’environnement et de la maîtrise de l’énergie (</a:t>
            </a:r>
            <a:r>
              <a:rPr lang="fr-FR" b="0" dirty="0" smtClean="0">
                <a:solidFill>
                  <a:srgbClr val="000000"/>
                </a:solidFill>
              </a:rPr>
              <a:t>ADEME-2014) </a:t>
            </a:r>
            <a:endParaRPr lang="fr-FR" b="0" dirty="0">
              <a:solidFill>
                <a:srgbClr val="000000"/>
              </a:solidFill>
            </a:endParaRPr>
          </a:p>
          <a:p>
            <a:pPr eaLnBrk="1" hangingPunct="1"/>
            <a:endParaRPr lang="fr-FR" b="0" dirty="0">
              <a:solidFill>
                <a:srgbClr val="000000"/>
              </a:solidFill>
            </a:endParaRPr>
          </a:p>
          <a:p>
            <a:pPr eaLnBrk="1" hangingPunct="1"/>
            <a:r>
              <a:rPr lang="fr-FR" dirty="0">
                <a:solidFill>
                  <a:srgbClr val="000000"/>
                </a:solidFill>
              </a:rPr>
              <a:t>En France (</a:t>
            </a:r>
            <a:r>
              <a:rPr lang="fr-FR" dirty="0" smtClean="0">
                <a:solidFill>
                  <a:srgbClr val="000000"/>
                </a:solidFill>
              </a:rPr>
              <a:t>2010) </a:t>
            </a:r>
            <a:r>
              <a:rPr lang="fr-FR" dirty="0">
                <a:solidFill>
                  <a:srgbClr val="000000"/>
                </a:solidFill>
              </a:rPr>
              <a:t>: </a:t>
            </a:r>
            <a:r>
              <a:rPr lang="fr-FR" dirty="0" smtClean="0">
                <a:solidFill>
                  <a:srgbClr val="000000"/>
                </a:solidFill>
              </a:rPr>
              <a:t>355 </a:t>
            </a:r>
            <a:r>
              <a:rPr lang="fr-FR" dirty="0">
                <a:solidFill>
                  <a:srgbClr val="000000"/>
                </a:solidFill>
              </a:rPr>
              <a:t>millions de tonnes (</a:t>
            </a:r>
            <a:r>
              <a:rPr lang="fr-FR" dirty="0" smtClean="0">
                <a:solidFill>
                  <a:srgbClr val="000000"/>
                </a:solidFill>
              </a:rPr>
              <a:t>MT)</a:t>
            </a:r>
            <a:r>
              <a:rPr lang="fr-FR" b="0" dirty="0" smtClean="0">
                <a:solidFill>
                  <a:srgbClr val="000000"/>
                </a:solidFill>
              </a:rPr>
              <a:t> </a:t>
            </a:r>
            <a:r>
              <a:rPr lang="fr-FR" b="0" dirty="0">
                <a:solidFill>
                  <a:srgbClr val="000000"/>
                </a:solidFill>
              </a:rPr>
              <a:t>répartis en </a:t>
            </a:r>
            <a:r>
              <a:rPr lang="fr-FR" b="0" dirty="0" smtClean="0">
                <a:solidFill>
                  <a:srgbClr val="000000"/>
                </a:solidFill>
              </a:rPr>
              <a:t>:</a:t>
            </a:r>
            <a:endParaRPr lang="fr-FR" b="0" dirty="0">
              <a:solidFill>
                <a:srgbClr val="000000"/>
              </a:solidFill>
            </a:endParaRPr>
          </a:p>
          <a:p>
            <a:pPr eaLnBrk="1" hangingPunct="1"/>
            <a:r>
              <a:rPr lang="fr-FR" b="0" dirty="0">
                <a:solidFill>
                  <a:srgbClr val="000000"/>
                </a:solidFill>
              </a:rPr>
              <a:t>	</a:t>
            </a:r>
            <a:endParaRPr lang="fr-FR" i="1" dirty="0" smtClean="0">
              <a:solidFill>
                <a:srgbClr val="009900"/>
              </a:solidFill>
            </a:endParaRPr>
          </a:p>
          <a:p>
            <a:pPr eaLnBrk="1" hangingPunct="1"/>
            <a:r>
              <a:rPr lang="fr-FR" i="1" dirty="0" smtClean="0">
                <a:solidFill>
                  <a:srgbClr val="000000"/>
                </a:solidFill>
              </a:rPr>
              <a:t>	</a:t>
            </a:r>
            <a:r>
              <a:rPr lang="fr-FR" i="1" dirty="0" smtClean="0">
                <a:solidFill>
                  <a:srgbClr val="000099"/>
                </a:solidFill>
              </a:rPr>
              <a:t>banals des entreprises : 50,2 MT </a:t>
            </a:r>
          </a:p>
          <a:p>
            <a:pPr eaLnBrk="1" hangingPunct="1"/>
            <a:endParaRPr lang="fr-FR" i="1" dirty="0">
              <a:solidFill>
                <a:srgbClr val="000099"/>
              </a:solidFill>
            </a:endParaRPr>
          </a:p>
          <a:p>
            <a:pPr eaLnBrk="1" hangingPunct="1"/>
            <a:r>
              <a:rPr lang="fr-FR" i="1" dirty="0">
                <a:solidFill>
                  <a:srgbClr val="000000"/>
                </a:solidFill>
              </a:rPr>
              <a:t>	</a:t>
            </a:r>
            <a:r>
              <a:rPr lang="fr-FR" i="1" dirty="0">
                <a:solidFill>
                  <a:srgbClr val="CC3300"/>
                </a:solidFill>
              </a:rPr>
              <a:t>industriels dangereux : </a:t>
            </a:r>
            <a:r>
              <a:rPr lang="fr-FR" i="1" dirty="0" smtClean="0">
                <a:solidFill>
                  <a:srgbClr val="CC3300"/>
                </a:solidFill>
              </a:rPr>
              <a:t>11,3 MT </a:t>
            </a:r>
            <a:endParaRPr lang="fr-FR" i="1" dirty="0">
              <a:solidFill>
                <a:srgbClr val="CC3300"/>
              </a:solidFill>
            </a:endParaRPr>
          </a:p>
          <a:p>
            <a:pPr eaLnBrk="1" hangingPunct="1"/>
            <a:r>
              <a:rPr lang="fr-FR" i="1" dirty="0">
                <a:solidFill>
                  <a:srgbClr val="000000"/>
                </a:solidFill>
              </a:rPr>
              <a:t>	</a:t>
            </a:r>
          </a:p>
          <a:p>
            <a:pPr eaLnBrk="1" hangingPunct="1"/>
            <a:r>
              <a:rPr lang="fr-FR" i="1" dirty="0">
                <a:solidFill>
                  <a:srgbClr val="000000"/>
                </a:solidFill>
              </a:rPr>
              <a:t>	</a:t>
            </a:r>
            <a:r>
              <a:rPr lang="fr-FR" i="1" dirty="0">
                <a:solidFill>
                  <a:srgbClr val="993300"/>
                </a:solidFill>
              </a:rPr>
              <a:t>bâtiment, travaux publics (BTP) et mines : </a:t>
            </a:r>
            <a:r>
              <a:rPr lang="fr-FR" i="1" dirty="0" smtClean="0">
                <a:solidFill>
                  <a:srgbClr val="993300"/>
                </a:solidFill>
              </a:rPr>
              <a:t>260 MT </a:t>
            </a:r>
            <a:endParaRPr lang="fr-FR" i="1" dirty="0">
              <a:solidFill>
                <a:srgbClr val="993300"/>
              </a:solidFill>
            </a:endParaRPr>
          </a:p>
          <a:p>
            <a:pPr eaLnBrk="1" hangingPunct="1"/>
            <a:endParaRPr lang="fr-FR" i="1" dirty="0">
              <a:solidFill>
                <a:srgbClr val="993300"/>
              </a:solidFill>
            </a:endParaRPr>
          </a:p>
          <a:p>
            <a:r>
              <a:rPr lang="fr-FR" i="1" dirty="0">
                <a:solidFill>
                  <a:srgbClr val="000000"/>
                </a:solidFill>
              </a:rPr>
              <a:t>	</a:t>
            </a:r>
            <a:r>
              <a:rPr lang="fr-FR" i="1" dirty="0">
                <a:solidFill>
                  <a:srgbClr val="000099"/>
                </a:solidFill>
              </a:rPr>
              <a:t>les ménages : </a:t>
            </a:r>
            <a:r>
              <a:rPr lang="fr-FR" i="1" dirty="0" smtClean="0">
                <a:solidFill>
                  <a:srgbClr val="000099"/>
                </a:solidFill>
              </a:rPr>
              <a:t>29,5 MT dont OMR 15 MT</a:t>
            </a:r>
            <a:endParaRPr lang="fr-FR" i="1" dirty="0">
              <a:solidFill>
                <a:srgbClr val="000099"/>
              </a:solidFill>
            </a:endParaRPr>
          </a:p>
          <a:p>
            <a:endParaRPr lang="fr-FR" i="1" dirty="0">
              <a:solidFill>
                <a:srgbClr val="000000"/>
              </a:solidFill>
            </a:endParaRPr>
          </a:p>
          <a:p>
            <a:r>
              <a:rPr lang="fr-FR" i="1" dirty="0">
                <a:solidFill>
                  <a:srgbClr val="993300"/>
                </a:solidFill>
              </a:rPr>
              <a:t>	les collectivités locales : </a:t>
            </a:r>
            <a:r>
              <a:rPr lang="fr-FR" i="1" dirty="0" smtClean="0">
                <a:solidFill>
                  <a:srgbClr val="993300"/>
                </a:solidFill>
              </a:rPr>
              <a:t>3,8 MT</a:t>
            </a:r>
            <a:endParaRPr lang="fr-FR" i="1" dirty="0">
              <a:solidFill>
                <a:srgbClr val="993300"/>
              </a:solidFill>
            </a:endParaRPr>
          </a:p>
          <a:p>
            <a:endParaRPr lang="fr-FR" i="1" dirty="0">
              <a:solidFill>
                <a:srgbClr val="993300"/>
              </a:solidFill>
            </a:endParaRPr>
          </a:p>
          <a:p>
            <a:r>
              <a:rPr lang="fr-FR" i="1" dirty="0">
                <a:solidFill>
                  <a:srgbClr val="CC3300"/>
                </a:solidFill>
              </a:rPr>
              <a:t>	activités de soins (DASRI) : 0,2 </a:t>
            </a:r>
            <a:r>
              <a:rPr lang="fr-FR" i="1" dirty="0" smtClean="0">
                <a:solidFill>
                  <a:srgbClr val="CC3300"/>
                </a:solidFill>
              </a:rPr>
              <a:t>MT  </a:t>
            </a:r>
            <a:endParaRPr lang="fr-FR" i="1" dirty="0">
              <a:solidFill>
                <a:srgbClr val="993300"/>
              </a:solidFill>
            </a:endParaRPr>
          </a:p>
          <a:p>
            <a:pPr eaLnBrk="1" hangingPunct="1"/>
            <a:r>
              <a:rPr lang="fr-FR" dirty="0">
                <a:solidFill>
                  <a:srgbClr val="000000"/>
                </a:solidFill>
              </a:rPr>
              <a:t>	</a:t>
            </a:r>
          </a:p>
        </p:txBody>
      </p:sp>
      <p:pic>
        <p:nvPicPr>
          <p:cNvPr id="9" name="Picture 16" descr="DD01630_"/>
          <p:cNvPicPr preferRelativeResize="0">
            <a:picLocks noChangeArrowheads="1" noChangeShapeType="1"/>
          </p:cNvPicPr>
          <p:nvPr/>
        </p:nvPicPr>
        <p:blipFill>
          <a:blip r:embed="rId2" cstate="print"/>
          <a:srcRect/>
          <a:stretch>
            <a:fillRect/>
          </a:stretch>
        </p:blipFill>
        <p:spPr bwMode="auto">
          <a:xfrm>
            <a:off x="8310763"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4451"/>
                                        </p:tgtEl>
                                        <p:attrNameLst>
                                          <p:attrName>style.visibility</p:attrName>
                                        </p:attrNameLst>
                                      </p:cBhvr>
                                      <p:to>
                                        <p:strVal val="visible"/>
                                      </p:to>
                                    </p:set>
                                    <p:anim calcmode="lin" valueType="num">
                                      <p:cBhvr>
                                        <p:cTn id="7" dur="1000" fill="hold"/>
                                        <p:tgtEl>
                                          <p:spTgt spid="104451"/>
                                        </p:tgtEl>
                                        <p:attrNameLst>
                                          <p:attrName>ppt_w</p:attrName>
                                        </p:attrNameLst>
                                      </p:cBhvr>
                                      <p:tavLst>
                                        <p:tav tm="0">
                                          <p:val>
                                            <p:strVal val="#ppt_w*0.70"/>
                                          </p:val>
                                        </p:tav>
                                        <p:tav tm="100000">
                                          <p:val>
                                            <p:strVal val="#ppt_w"/>
                                          </p:val>
                                        </p:tav>
                                      </p:tavLst>
                                    </p:anim>
                                    <p:anim calcmode="lin" valueType="num">
                                      <p:cBhvr>
                                        <p:cTn id="8" dur="1000" fill="hold"/>
                                        <p:tgtEl>
                                          <p:spTgt spid="104451"/>
                                        </p:tgtEl>
                                        <p:attrNameLst>
                                          <p:attrName>ppt_h</p:attrName>
                                        </p:attrNameLst>
                                      </p:cBhvr>
                                      <p:tavLst>
                                        <p:tav tm="0">
                                          <p:val>
                                            <p:strVal val="#ppt_h"/>
                                          </p:val>
                                        </p:tav>
                                        <p:tav tm="100000">
                                          <p:val>
                                            <p:strVal val="#ppt_h"/>
                                          </p:val>
                                        </p:tav>
                                      </p:tavLst>
                                    </p:anim>
                                    <p:animEffect transition="in" filter="fade">
                                      <p:cBhvr>
                                        <p:cTn id="9" dur="1000"/>
                                        <p:tgtEl>
                                          <p:spTgt spid="104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5BAF4227-93E9-4E2A-BEDE-7DD3E109EAF8}" type="slidenum">
              <a:rPr lang="fr-FR"/>
              <a:pPr/>
              <a:t>21</a:t>
            </a:fld>
            <a:endParaRPr lang="fr-FR" dirty="0"/>
          </a:p>
        </p:txBody>
      </p:sp>
      <p:sp>
        <p:nvSpPr>
          <p:cNvPr id="105475" name="Rectangle 3"/>
          <p:cNvSpPr>
            <a:spLocks noChangeArrowheads="1"/>
          </p:cNvSpPr>
          <p:nvPr/>
        </p:nvSpPr>
        <p:spPr bwMode="auto">
          <a:xfrm>
            <a:off x="682947" y="832058"/>
            <a:ext cx="8137525" cy="5355312"/>
          </a:xfrm>
          <a:prstGeom prst="rect">
            <a:avLst/>
          </a:prstGeom>
          <a:noFill/>
          <a:ln w="9525">
            <a:noFill/>
            <a:miter lim="800000"/>
            <a:headEnd/>
            <a:tailEnd/>
          </a:ln>
          <a:effectLst/>
        </p:spPr>
        <p:txBody>
          <a:bodyPr wrap="square">
            <a:spAutoFit/>
          </a:bodyPr>
          <a:lstStyle/>
          <a:p>
            <a:pPr eaLnBrk="1" hangingPunct="1"/>
            <a:endParaRPr lang="fr-FR" b="0" i="1" dirty="0">
              <a:solidFill>
                <a:srgbClr val="000000"/>
              </a:solidFill>
            </a:endParaRPr>
          </a:p>
          <a:p>
            <a:pPr algn="just" eaLnBrk="1" hangingPunct="1"/>
            <a:r>
              <a:rPr lang="fr-FR" b="0" dirty="0">
                <a:solidFill>
                  <a:srgbClr val="000000"/>
                </a:solidFill>
              </a:rPr>
              <a:t>Production </a:t>
            </a:r>
            <a:r>
              <a:rPr lang="fr-FR" b="0" dirty="0" smtClean="0">
                <a:solidFill>
                  <a:srgbClr val="000000"/>
                </a:solidFill>
              </a:rPr>
              <a:t>annuelle de déchets </a:t>
            </a:r>
            <a:r>
              <a:rPr lang="fr-FR" b="0" dirty="0">
                <a:solidFill>
                  <a:srgbClr val="000000"/>
                </a:solidFill>
              </a:rPr>
              <a:t>par habitant</a:t>
            </a:r>
            <a:r>
              <a:rPr lang="fr-FR" dirty="0">
                <a:solidFill>
                  <a:srgbClr val="000000"/>
                </a:solidFill>
              </a:rPr>
              <a:t> : </a:t>
            </a:r>
            <a:r>
              <a:rPr lang="fr-FR" dirty="0" smtClean="0">
                <a:solidFill>
                  <a:srgbClr val="FF3300"/>
                </a:solidFill>
              </a:rPr>
              <a:t>452 kg dont 314 kg de déchets ménagers </a:t>
            </a:r>
            <a:r>
              <a:rPr lang="fr-FR" dirty="0">
                <a:solidFill>
                  <a:srgbClr val="FF3300"/>
                </a:solidFill>
              </a:rPr>
              <a:t>en </a:t>
            </a:r>
            <a:r>
              <a:rPr lang="fr-FR" dirty="0" smtClean="0">
                <a:solidFill>
                  <a:srgbClr val="FF3300"/>
                </a:solidFill>
              </a:rPr>
              <a:t>2010. </a:t>
            </a:r>
            <a:r>
              <a:rPr lang="fr-FR" dirty="0" smtClean="0">
                <a:solidFill>
                  <a:srgbClr val="000000"/>
                </a:solidFill>
              </a:rPr>
              <a:t>(Source ADEME rapport édition 2014)</a:t>
            </a:r>
            <a:endParaRPr lang="fr-FR" dirty="0">
              <a:solidFill>
                <a:srgbClr val="000000"/>
              </a:solidFill>
            </a:endParaRPr>
          </a:p>
          <a:p>
            <a:pPr algn="just" eaLnBrk="1" hangingPunct="1"/>
            <a:endParaRPr lang="fr-FR" dirty="0" smtClean="0">
              <a:solidFill>
                <a:srgbClr val="000000"/>
              </a:solidFill>
            </a:endParaRPr>
          </a:p>
          <a:p>
            <a:pPr algn="just" eaLnBrk="1" hangingPunct="1"/>
            <a:r>
              <a:rPr lang="fr-FR" dirty="0" smtClean="0"/>
              <a:t>Le secteur de la construction BTP représente </a:t>
            </a:r>
            <a:r>
              <a:rPr lang="fr-FR" dirty="0" smtClean="0">
                <a:solidFill>
                  <a:srgbClr val="FF6600"/>
                </a:solidFill>
              </a:rPr>
              <a:t>73,2 % du total.</a:t>
            </a:r>
            <a:endParaRPr lang="fr-FR" dirty="0">
              <a:solidFill>
                <a:srgbClr val="FF6600"/>
              </a:solidFill>
            </a:endParaRPr>
          </a:p>
          <a:p>
            <a:pPr algn="just" eaLnBrk="1" hangingPunct="1"/>
            <a:endParaRPr lang="fr-FR" dirty="0">
              <a:solidFill>
                <a:srgbClr val="000000"/>
              </a:solidFill>
            </a:endParaRPr>
          </a:p>
          <a:p>
            <a:pPr algn="just" eaLnBrk="1" hangingPunct="1"/>
            <a:r>
              <a:rPr lang="fr-FR" dirty="0"/>
              <a:t>La production totale des ménages et des collectivités locales représente donc un total de </a:t>
            </a:r>
            <a:r>
              <a:rPr lang="fr-FR" dirty="0" smtClean="0">
                <a:solidFill>
                  <a:srgbClr val="993300"/>
                </a:solidFill>
              </a:rPr>
              <a:t>33,3 MT </a:t>
            </a:r>
            <a:r>
              <a:rPr lang="fr-FR" dirty="0">
                <a:solidFill>
                  <a:srgbClr val="993300"/>
                </a:solidFill>
              </a:rPr>
              <a:t>soit </a:t>
            </a:r>
            <a:r>
              <a:rPr lang="fr-FR" dirty="0" smtClean="0">
                <a:solidFill>
                  <a:srgbClr val="993300"/>
                </a:solidFill>
              </a:rPr>
              <a:t>9,3 </a:t>
            </a:r>
            <a:r>
              <a:rPr lang="fr-FR" dirty="0">
                <a:solidFill>
                  <a:srgbClr val="993300"/>
                </a:solidFill>
              </a:rPr>
              <a:t>% </a:t>
            </a:r>
            <a:r>
              <a:rPr lang="fr-FR" dirty="0"/>
              <a:t>de la totalité des déchets produits dans notre pays.</a:t>
            </a:r>
          </a:p>
          <a:p>
            <a:pPr algn="just" eaLnBrk="1" hangingPunct="1"/>
            <a:endParaRPr lang="fr-FR" dirty="0"/>
          </a:p>
          <a:p>
            <a:pPr algn="just" eaLnBrk="1" hangingPunct="1"/>
            <a:r>
              <a:rPr lang="fr-FR" dirty="0"/>
              <a:t>La production des </a:t>
            </a:r>
            <a:r>
              <a:rPr lang="fr-FR" dirty="0" smtClean="0"/>
              <a:t>déchets banals des entreprises représente </a:t>
            </a:r>
            <a:r>
              <a:rPr lang="fr-FR" dirty="0" smtClean="0">
                <a:solidFill>
                  <a:srgbClr val="993300"/>
                </a:solidFill>
              </a:rPr>
              <a:t>43 MT </a:t>
            </a:r>
            <a:r>
              <a:rPr lang="fr-FR" dirty="0">
                <a:solidFill>
                  <a:srgbClr val="993300"/>
                </a:solidFill>
              </a:rPr>
              <a:t>soit </a:t>
            </a:r>
            <a:r>
              <a:rPr lang="fr-FR" dirty="0" smtClean="0">
                <a:solidFill>
                  <a:srgbClr val="993300"/>
                </a:solidFill>
              </a:rPr>
              <a:t>12,1% </a:t>
            </a:r>
            <a:r>
              <a:rPr lang="fr-FR" dirty="0"/>
              <a:t>de la production nationale.</a:t>
            </a:r>
          </a:p>
          <a:p>
            <a:pPr algn="just" eaLnBrk="1" hangingPunct="1"/>
            <a:endParaRPr lang="fr-FR" dirty="0"/>
          </a:p>
          <a:p>
            <a:pPr algn="just" eaLnBrk="1" hangingPunct="1"/>
            <a:r>
              <a:rPr lang="fr-FR" dirty="0"/>
              <a:t>Les déchets industriels dangereux (DID) ne représentent eux qu’un total </a:t>
            </a:r>
            <a:r>
              <a:rPr lang="fr-FR" dirty="0">
                <a:solidFill>
                  <a:srgbClr val="CC3300"/>
                </a:solidFill>
              </a:rPr>
              <a:t>de </a:t>
            </a:r>
            <a:r>
              <a:rPr lang="fr-FR" dirty="0" smtClean="0">
                <a:solidFill>
                  <a:srgbClr val="CC3300"/>
                </a:solidFill>
              </a:rPr>
              <a:t>11,5 MT </a:t>
            </a:r>
            <a:r>
              <a:rPr lang="fr-FR" dirty="0">
                <a:solidFill>
                  <a:srgbClr val="CC3300"/>
                </a:solidFill>
              </a:rPr>
              <a:t>soit environ </a:t>
            </a:r>
            <a:r>
              <a:rPr lang="fr-FR" dirty="0" smtClean="0">
                <a:solidFill>
                  <a:srgbClr val="CC3300"/>
                </a:solidFill>
              </a:rPr>
              <a:t>3,2 </a:t>
            </a:r>
            <a:r>
              <a:rPr lang="fr-FR" dirty="0">
                <a:solidFill>
                  <a:srgbClr val="CC3300"/>
                </a:solidFill>
              </a:rPr>
              <a:t>% </a:t>
            </a:r>
            <a:r>
              <a:rPr lang="fr-FR" dirty="0"/>
              <a:t>de la totalité des déchets produits. La chimie de base, la </a:t>
            </a:r>
            <a:r>
              <a:rPr lang="fr-FR" dirty="0" smtClean="0"/>
              <a:t>sidérurgie-cokerie </a:t>
            </a:r>
            <a:r>
              <a:rPr lang="fr-FR" dirty="0"/>
              <a:t>et la fonderie sont les principaux secteurs d’activités de production de déchets industriels dangereux (56% des DID).</a:t>
            </a:r>
          </a:p>
          <a:p>
            <a:pPr eaLnBrk="1" hangingPunct="1"/>
            <a:endParaRPr lang="fr-FR" dirty="0">
              <a:solidFill>
                <a:srgbClr val="CC3300"/>
              </a:solidFill>
            </a:endParaRPr>
          </a:p>
        </p:txBody>
      </p:sp>
      <p:pic>
        <p:nvPicPr>
          <p:cNvPr id="4"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ransition spd="med">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04664"/>
            <a:ext cx="7772400" cy="576064"/>
          </a:xfrm>
        </p:spPr>
        <p:txBody>
          <a:bodyPr>
            <a:normAutofit/>
          </a:bodyPr>
          <a:lstStyle/>
          <a:p>
            <a:r>
              <a:rPr lang="fr-FR" sz="2800" b="1" dirty="0" smtClean="0"/>
              <a:t> </a:t>
            </a:r>
            <a:r>
              <a:rPr lang="fr-FR" sz="2800" b="1" dirty="0" smtClean="0">
                <a:solidFill>
                  <a:srgbClr val="993366"/>
                </a:solidFill>
                <a:latin typeface="Arial" pitchFamily="34" charset="0"/>
                <a:cs typeface="Arial" pitchFamily="34" charset="0"/>
              </a:rPr>
              <a:t>Pour l’Essonne en 2012</a:t>
            </a:r>
            <a:endParaRPr lang="fr-FR" sz="2800" b="1" dirty="0">
              <a:solidFill>
                <a:srgbClr val="993366"/>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22</a:t>
            </a:fld>
            <a:endParaRPr lang="fr-FR"/>
          </a:p>
        </p:txBody>
      </p:sp>
      <p:sp>
        <p:nvSpPr>
          <p:cNvPr id="4" name="Espace réservé du contenu 3"/>
          <p:cNvSpPr>
            <a:spLocks noGrp="1"/>
          </p:cNvSpPr>
          <p:nvPr>
            <p:ph sz="quarter" idx="1"/>
          </p:nvPr>
        </p:nvSpPr>
        <p:spPr>
          <a:xfrm>
            <a:off x="179512" y="1447800"/>
            <a:ext cx="8964488" cy="4572000"/>
          </a:xfrm>
        </p:spPr>
        <p:txBody>
          <a:bodyPr>
            <a:normAutofit/>
          </a:bodyPr>
          <a:lstStyle/>
          <a:p>
            <a:r>
              <a:rPr lang="fr-FR" sz="1800" dirty="0" smtClean="0">
                <a:latin typeface="Arial" pitchFamily="34" charset="0"/>
                <a:cs typeface="Arial" pitchFamily="34" charset="0"/>
              </a:rPr>
              <a:t> 533 kt de déchets ménagers et assimilés DMA produits dont :</a:t>
            </a:r>
          </a:p>
          <a:p>
            <a:pPr marL="892175" lvl="2" indent="-350838">
              <a:buFont typeface="Wingdings" pitchFamily="2" charset="2"/>
              <a:buChar char="Ø"/>
              <a:tabLst>
                <a:tab pos="892175" algn="l"/>
              </a:tabLst>
            </a:pPr>
            <a:r>
              <a:rPr lang="fr-FR" sz="1800" dirty="0" smtClean="0">
                <a:latin typeface="Arial" pitchFamily="34" charset="0"/>
                <a:cs typeface="Arial" pitchFamily="34" charset="0"/>
              </a:rPr>
              <a:t>265 kt d’ordures ménagères et assimilées OMA (dont verres 21 kt, emballages/papiers 42 kt, etc.)</a:t>
            </a:r>
          </a:p>
          <a:p>
            <a:pPr marL="892175" lvl="3" indent="-350838">
              <a:buFont typeface="Wingdings" pitchFamily="2" charset="2"/>
              <a:buChar char="Ø"/>
            </a:pPr>
            <a:r>
              <a:rPr lang="fr-FR" sz="1800" dirty="0" smtClean="0">
                <a:latin typeface="Arial" pitchFamily="34" charset="0"/>
                <a:cs typeface="Arial" pitchFamily="34" charset="0"/>
              </a:rPr>
              <a:t>205 kt de déchets occasionnels DO (déchets ponctuels des ménages : DEEE, déchets verts, encombrants, textiles, etc.)</a:t>
            </a:r>
          </a:p>
          <a:p>
            <a:pPr marL="892175" lvl="3" indent="-892175" defTabSz="361950">
              <a:buFont typeface="Wingdings" pitchFamily="2" charset="2"/>
              <a:buChar char="Ø"/>
            </a:pPr>
            <a:endParaRPr lang="fr-FR" sz="1800" dirty="0" smtClean="0">
              <a:latin typeface="Arial" pitchFamily="34" charset="0"/>
              <a:cs typeface="Arial" pitchFamily="34" charset="0"/>
            </a:endParaRPr>
          </a:p>
          <a:p>
            <a:pPr marL="361950" lvl="3" indent="-361950" defTabSz="361950"/>
            <a:r>
              <a:rPr lang="fr-FR" sz="1800" dirty="0" smtClean="0">
                <a:latin typeface="Arial" pitchFamily="34" charset="0"/>
                <a:cs typeface="Arial" pitchFamily="34" charset="0"/>
              </a:rPr>
              <a:t>205 kg/hab de déchets occasionnels DO en Essonne contre 113 kg/hab en Ile de France en raison de la mise en place d’un réseau dense de déchèteries (1 pour 49000 hab contre 1 pour 70000 hab en Ile de France) et d’une proximité plus grande (moins de déplacement).</a:t>
            </a:r>
          </a:p>
          <a:p>
            <a:pPr marL="361950" lvl="3" indent="-361950" defTabSz="361950"/>
            <a:endParaRPr lang="fr-FR" sz="1800" dirty="0" smtClean="0">
              <a:latin typeface="Arial" pitchFamily="34" charset="0"/>
              <a:cs typeface="Arial" pitchFamily="34" charset="0"/>
            </a:endParaRPr>
          </a:p>
          <a:p>
            <a:pPr marL="361950" lvl="3" indent="-361950" defTabSz="361950"/>
            <a:r>
              <a:rPr lang="fr-FR" sz="1800" dirty="0" smtClean="0">
                <a:latin typeface="Arial" pitchFamily="34" charset="0"/>
                <a:cs typeface="Arial" pitchFamily="34" charset="0"/>
              </a:rPr>
              <a:t>Une accessibilité des déchèteries plus grande en Essonne par des horaires d’ouverture plus adaptés aux besoins des habitants.</a:t>
            </a:r>
          </a:p>
          <a:p>
            <a:pPr marL="361950" lvl="3" indent="-361950" defTabSz="361950"/>
            <a:r>
              <a:rPr lang="fr-FR" sz="1800" dirty="0" smtClean="0">
                <a:latin typeface="Arial" pitchFamily="34" charset="0"/>
                <a:cs typeface="Arial" pitchFamily="34" charset="0"/>
              </a:rPr>
              <a:t>Une sensibilité accrue des habitants et de leurs représentants à une bonne gestion des déchets</a:t>
            </a:r>
          </a:p>
          <a:p>
            <a:pPr marL="361950" lvl="3" indent="-361950" defTabSz="361950"/>
            <a:endParaRPr lang="fr-FR" sz="1800" dirty="0" smtClean="0">
              <a:latin typeface="Arial" pitchFamily="34" charset="0"/>
              <a:cs typeface="Arial" pitchFamily="34" charset="0"/>
            </a:endParaRPr>
          </a:p>
          <a:p>
            <a:pPr marL="361950" lvl="3" indent="-361950" defTabSz="361950"/>
            <a:endParaRPr lang="fr-FR" sz="1800" dirty="0" smtClean="0">
              <a:latin typeface="Arial" pitchFamily="34" charset="0"/>
              <a:cs typeface="Arial" pitchFamily="34" charset="0"/>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8EA99247-8903-4C4A-BCEC-F7A686B4EADC}" type="slidenum">
              <a:rPr lang="fr-FR"/>
              <a:pPr/>
              <a:t>23</a:t>
            </a:fld>
            <a:endParaRPr lang="fr-FR" dirty="0"/>
          </a:p>
        </p:txBody>
      </p:sp>
      <p:pic>
        <p:nvPicPr>
          <p:cNvPr id="81927" name="Picture 7" descr="En 2004, chaque Français a produit 353 kg de déchets"/>
          <p:cNvPicPr>
            <a:picLocks noChangeAspect="1" noChangeArrowheads="1"/>
          </p:cNvPicPr>
          <p:nvPr/>
        </p:nvPicPr>
        <p:blipFill>
          <a:blip r:embed="rId2" cstate="print">
            <a:lum bright="-30000" contrast="42000"/>
          </a:blip>
          <a:srcRect/>
          <a:stretch>
            <a:fillRect/>
          </a:stretch>
        </p:blipFill>
        <p:spPr bwMode="auto">
          <a:xfrm>
            <a:off x="1043608" y="1628800"/>
            <a:ext cx="6840363" cy="4832350"/>
          </a:xfrm>
          <a:prstGeom prst="rect">
            <a:avLst/>
          </a:prstGeom>
          <a:noFill/>
        </p:spPr>
      </p:pic>
      <p:sp>
        <p:nvSpPr>
          <p:cNvPr id="81928" name="Text Box 8"/>
          <p:cNvSpPr txBox="1">
            <a:spLocks noChangeArrowheads="1"/>
          </p:cNvSpPr>
          <p:nvPr/>
        </p:nvSpPr>
        <p:spPr bwMode="auto">
          <a:xfrm>
            <a:off x="323851" y="332656"/>
            <a:ext cx="7488509" cy="1015663"/>
          </a:xfrm>
          <a:prstGeom prst="rect">
            <a:avLst/>
          </a:prstGeom>
          <a:noFill/>
          <a:ln w="9525">
            <a:noFill/>
            <a:miter lim="800000"/>
            <a:headEnd/>
            <a:tailEnd/>
          </a:ln>
          <a:effectLst/>
        </p:spPr>
        <p:txBody>
          <a:bodyPr wrap="square">
            <a:spAutoFit/>
          </a:bodyPr>
          <a:lstStyle/>
          <a:p>
            <a:pPr algn="ctr">
              <a:spcBef>
                <a:spcPts val="0"/>
              </a:spcBef>
            </a:pPr>
            <a:r>
              <a:rPr lang="fr-FR" sz="2400" dirty="0">
                <a:solidFill>
                  <a:schemeClr val="hlink"/>
                </a:solidFill>
              </a:rPr>
              <a:t>Evolution </a:t>
            </a:r>
            <a:r>
              <a:rPr lang="fr-FR" sz="2400" dirty="0" smtClean="0">
                <a:solidFill>
                  <a:schemeClr val="hlink"/>
                </a:solidFill>
              </a:rPr>
              <a:t>en France de la </a:t>
            </a:r>
            <a:r>
              <a:rPr lang="fr-FR" sz="2400" dirty="0">
                <a:solidFill>
                  <a:schemeClr val="hlink"/>
                </a:solidFill>
              </a:rPr>
              <a:t>production </a:t>
            </a:r>
            <a:endParaRPr lang="fr-FR" sz="2400" dirty="0" smtClean="0">
              <a:solidFill>
                <a:schemeClr val="hlink"/>
              </a:solidFill>
            </a:endParaRPr>
          </a:p>
          <a:p>
            <a:pPr algn="ctr">
              <a:spcBef>
                <a:spcPct val="50000"/>
              </a:spcBef>
            </a:pPr>
            <a:r>
              <a:rPr lang="fr-FR" sz="2400" dirty="0" smtClean="0">
                <a:solidFill>
                  <a:schemeClr val="hlink"/>
                </a:solidFill>
              </a:rPr>
              <a:t>moyenne d’OM et Assimilée par </a:t>
            </a:r>
            <a:r>
              <a:rPr lang="fr-FR" sz="2400" dirty="0">
                <a:solidFill>
                  <a:schemeClr val="hlink"/>
                </a:solidFill>
              </a:rPr>
              <a:t>habitant</a:t>
            </a:r>
          </a:p>
        </p:txBody>
      </p:sp>
      <p:sp>
        <p:nvSpPr>
          <p:cNvPr id="6" name="Forme libre 5"/>
          <p:cNvSpPr/>
          <p:nvPr/>
        </p:nvSpPr>
        <p:spPr>
          <a:xfrm>
            <a:off x="7450667" y="1986844"/>
            <a:ext cx="1093140" cy="650993"/>
          </a:xfrm>
          <a:custGeom>
            <a:avLst/>
            <a:gdLst>
              <a:gd name="connsiteX0" fmla="*/ 0 w 1093140"/>
              <a:gd name="connsiteY0" fmla="*/ 0 h 650993"/>
              <a:gd name="connsiteX1" fmla="*/ 372533 w 1093140"/>
              <a:gd name="connsiteY1" fmla="*/ 180623 h 650993"/>
              <a:gd name="connsiteX2" fmla="*/ 745066 w 1093140"/>
              <a:gd name="connsiteY2" fmla="*/ 462845 h 650993"/>
              <a:gd name="connsiteX3" fmla="*/ 1038577 w 1093140"/>
              <a:gd name="connsiteY3" fmla="*/ 620889 h 650993"/>
              <a:gd name="connsiteX4" fmla="*/ 1072444 w 1093140"/>
              <a:gd name="connsiteY4" fmla="*/ 643467 h 650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140" h="650993">
                <a:moveTo>
                  <a:pt x="0" y="0"/>
                </a:moveTo>
                <a:cubicBezTo>
                  <a:pt x="124177" y="51741"/>
                  <a:pt x="248355" y="103482"/>
                  <a:pt x="372533" y="180623"/>
                </a:cubicBezTo>
                <a:cubicBezTo>
                  <a:pt x="496711" y="257764"/>
                  <a:pt x="634059" y="389467"/>
                  <a:pt x="745066" y="462845"/>
                </a:cubicBezTo>
                <a:cubicBezTo>
                  <a:pt x="856073" y="536223"/>
                  <a:pt x="984014" y="590785"/>
                  <a:pt x="1038577" y="620889"/>
                </a:cubicBezTo>
                <a:cubicBezTo>
                  <a:pt x="1093140" y="650993"/>
                  <a:pt x="1082792" y="647230"/>
                  <a:pt x="1072444" y="643467"/>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10" name="Picture 16" descr="DD01630_"/>
          <p:cNvPicPr preferRelativeResize="0">
            <a:picLocks noChangeArrowheads="1" noChangeShapeType="1"/>
          </p:cNvPicPr>
          <p:nvPr/>
        </p:nvPicPr>
        <p:blipFill>
          <a:blip r:embed="rId3" cstate="print"/>
          <a:srcRect/>
          <a:stretch>
            <a:fillRect/>
          </a:stretch>
        </p:blipFill>
        <p:spPr bwMode="auto">
          <a:xfrm>
            <a:off x="8238755" y="476672"/>
            <a:ext cx="797741" cy="621039"/>
          </a:xfrm>
          <a:prstGeom prst="rect">
            <a:avLst/>
          </a:prstGeom>
          <a:noFill/>
          <a:ln w="0" algn="in">
            <a:noFill/>
            <a:miter lim="800000"/>
            <a:headEnd/>
            <a:tailEnd/>
          </a:ln>
          <a:effectLst/>
        </p:spPr>
      </p:pic>
      <p:sp>
        <p:nvSpPr>
          <p:cNvPr id="11" name="ZoneTexte 10"/>
          <p:cNvSpPr txBox="1"/>
          <p:nvPr/>
        </p:nvSpPr>
        <p:spPr>
          <a:xfrm>
            <a:off x="8460432" y="5805264"/>
            <a:ext cx="461665" cy="646331"/>
          </a:xfrm>
          <a:prstGeom prst="rect">
            <a:avLst/>
          </a:prstGeom>
          <a:noFill/>
        </p:spPr>
        <p:txBody>
          <a:bodyPr vert="vert" wrap="square" rtlCol="0">
            <a:spAutoFit/>
          </a:bodyPr>
          <a:lstStyle/>
          <a:p>
            <a:r>
              <a:rPr lang="fr-FR" dirty="0" smtClean="0">
                <a:solidFill>
                  <a:srgbClr val="993300"/>
                </a:solidFill>
              </a:rPr>
              <a:t>2011</a:t>
            </a:r>
            <a:endParaRPr lang="fr-FR" dirty="0">
              <a:solidFill>
                <a:srgbClr val="993300"/>
              </a:solidFill>
            </a:endParaRPr>
          </a:p>
        </p:txBody>
      </p:sp>
      <p:cxnSp>
        <p:nvCxnSpPr>
          <p:cNvPr id="9" name="Connecteur droit 8"/>
          <p:cNvCxnSpPr/>
          <p:nvPr/>
        </p:nvCxnSpPr>
        <p:spPr>
          <a:xfrm flipH="1" flipV="1">
            <a:off x="8532440" y="1988840"/>
            <a:ext cx="72008" cy="36724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flipV="1">
            <a:off x="7524328" y="1988840"/>
            <a:ext cx="72008" cy="36724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flipV="1">
            <a:off x="6516216" y="1988840"/>
            <a:ext cx="72008" cy="36724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flipV="1">
            <a:off x="1691680" y="1988840"/>
            <a:ext cx="72008" cy="36724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flipV="1">
            <a:off x="4067944" y="1988840"/>
            <a:ext cx="72008" cy="36724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7524328" y="5661248"/>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7524328" y="1988840"/>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7524328" y="2852936"/>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7524328" y="44624"/>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7524328" y="3789040"/>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7524328" y="4725144"/>
            <a:ext cx="108012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Étoile à 5 branches 22"/>
          <p:cNvSpPr/>
          <p:nvPr/>
        </p:nvSpPr>
        <p:spPr>
          <a:xfrm rot="21313712">
            <a:off x="1563982" y="4958425"/>
            <a:ext cx="432048" cy="410344"/>
          </a:xfrm>
          <a:prstGeom prst="star5">
            <a:avLst>
              <a:gd name="adj" fmla="val 1909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Étoile à 5 branches 26"/>
          <p:cNvSpPr/>
          <p:nvPr/>
        </p:nvSpPr>
        <p:spPr>
          <a:xfrm rot="21313712">
            <a:off x="3868238" y="3950315"/>
            <a:ext cx="432048" cy="410344"/>
          </a:xfrm>
          <a:prstGeom prst="star5">
            <a:avLst>
              <a:gd name="adj" fmla="val 2157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Étoile à 5 branches 27"/>
          <p:cNvSpPr/>
          <p:nvPr/>
        </p:nvSpPr>
        <p:spPr>
          <a:xfrm rot="21313712">
            <a:off x="8332735" y="2438146"/>
            <a:ext cx="432048" cy="410344"/>
          </a:xfrm>
          <a:prstGeom prst="star5">
            <a:avLst>
              <a:gd name="adj" fmla="val 2157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Étoile à 5 branches 28"/>
          <p:cNvSpPr/>
          <p:nvPr/>
        </p:nvSpPr>
        <p:spPr>
          <a:xfrm rot="21313712">
            <a:off x="7324623" y="1790074"/>
            <a:ext cx="432048" cy="410344"/>
          </a:xfrm>
          <a:prstGeom prst="star5">
            <a:avLst>
              <a:gd name="adj" fmla="val 2157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Étoile à 5 branches 29"/>
          <p:cNvSpPr/>
          <p:nvPr/>
        </p:nvSpPr>
        <p:spPr>
          <a:xfrm rot="21313712">
            <a:off x="6316509" y="1934091"/>
            <a:ext cx="432048" cy="410344"/>
          </a:xfrm>
          <a:prstGeom prst="star5">
            <a:avLst>
              <a:gd name="adj" fmla="val 2157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81927"/>
                                        </p:tgtEl>
                                        <p:attrNameLst>
                                          <p:attrName>style.visibility</p:attrName>
                                        </p:attrNameLst>
                                      </p:cBhvr>
                                      <p:to>
                                        <p:strVal val="visible"/>
                                      </p:to>
                                    </p:set>
                                    <p:animEffect transition="in" filter="diamond(in)">
                                      <p:cBhvr>
                                        <p:cTn id="7" dur="10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8F5C10FE-7F41-427D-967E-02C4D1FA4800}" type="slidenum">
              <a:rPr lang="fr-FR"/>
              <a:pPr/>
              <a:t>24</a:t>
            </a:fld>
            <a:endParaRPr lang="fr-FR"/>
          </a:p>
        </p:txBody>
      </p:sp>
      <p:sp>
        <p:nvSpPr>
          <p:cNvPr id="75781" name="Text Box 5"/>
          <p:cNvSpPr txBox="1">
            <a:spLocks noChangeArrowheads="1"/>
          </p:cNvSpPr>
          <p:nvPr/>
        </p:nvSpPr>
        <p:spPr bwMode="auto">
          <a:xfrm>
            <a:off x="0" y="1467356"/>
            <a:ext cx="9144000" cy="526297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Char char="Ø"/>
            </a:pPr>
            <a:r>
              <a:rPr lang="fr-FR" b="0" dirty="0" smtClean="0"/>
              <a:t> La </a:t>
            </a:r>
            <a:r>
              <a:rPr lang="fr-FR" b="0" dirty="0"/>
              <a:t>perte des </a:t>
            </a:r>
            <a:r>
              <a:rPr lang="fr-FR" dirty="0">
                <a:solidFill>
                  <a:srgbClr val="009900"/>
                </a:solidFill>
              </a:rPr>
              <a:t>matières premières</a:t>
            </a:r>
            <a:r>
              <a:rPr lang="fr-FR" b="0" dirty="0"/>
              <a:t> contenues dans les déchets contribue à fragiliser la France dans la mesure où elle est dépendante de l’étranger pour bon nombre de ses </a:t>
            </a:r>
            <a:r>
              <a:rPr lang="fr-FR" dirty="0">
                <a:solidFill>
                  <a:srgbClr val="009900"/>
                </a:solidFill>
              </a:rPr>
              <a:t>matières premières </a:t>
            </a:r>
            <a:r>
              <a:rPr lang="fr-FR" dirty="0" smtClean="0">
                <a:solidFill>
                  <a:srgbClr val="009900"/>
                </a:solidFill>
              </a:rPr>
              <a:t>(papiers, cartons, métaux, plastiques, combustibles liquides, etc.)</a:t>
            </a:r>
            <a:r>
              <a:rPr lang="fr-FR" dirty="0" smtClean="0"/>
              <a:t>.</a:t>
            </a:r>
            <a:endParaRPr lang="fr-FR" dirty="0"/>
          </a:p>
          <a:p>
            <a:pPr algn="just">
              <a:spcBef>
                <a:spcPct val="50000"/>
              </a:spcBef>
              <a:buFont typeface="Wingdings" pitchFamily="2" charset="2"/>
              <a:buChar char="Ø"/>
            </a:pPr>
            <a:r>
              <a:rPr lang="fr-FR" b="0" dirty="0" smtClean="0"/>
              <a:t> L’approvisionnement </a:t>
            </a:r>
            <a:r>
              <a:rPr lang="fr-FR" b="0" dirty="0"/>
              <a:t>en </a:t>
            </a:r>
            <a:r>
              <a:rPr lang="fr-FR" dirty="0">
                <a:solidFill>
                  <a:srgbClr val="CC3300"/>
                </a:solidFill>
              </a:rPr>
              <a:t>énergie</a:t>
            </a:r>
            <a:r>
              <a:rPr lang="fr-FR" b="0" dirty="0"/>
              <a:t>, malgré son </a:t>
            </a:r>
            <a:r>
              <a:rPr lang="fr-FR" b="0" dirty="0" smtClean="0"/>
              <a:t>important </a:t>
            </a:r>
            <a:r>
              <a:rPr lang="fr-FR" dirty="0" smtClean="0">
                <a:solidFill>
                  <a:srgbClr val="CC3300"/>
                </a:solidFill>
              </a:rPr>
              <a:t>parc </a:t>
            </a:r>
            <a:r>
              <a:rPr lang="fr-FR" dirty="0">
                <a:solidFill>
                  <a:srgbClr val="CC3300"/>
                </a:solidFill>
              </a:rPr>
              <a:t>électronucléaire</a:t>
            </a:r>
            <a:r>
              <a:rPr lang="fr-FR" b="0" dirty="0"/>
              <a:t>, pèse lourd dans le plateau négatif de la balance commerciale car nous n’avons investi que dans l</a:t>
            </a:r>
            <a:r>
              <a:rPr lang="fr-FR" b="0" dirty="0">
                <a:solidFill>
                  <a:srgbClr val="CC3300"/>
                </a:solidFill>
              </a:rPr>
              <a:t>’</a:t>
            </a:r>
            <a:r>
              <a:rPr lang="fr-FR" dirty="0">
                <a:solidFill>
                  <a:srgbClr val="CC3300"/>
                </a:solidFill>
              </a:rPr>
              <a:t>électricité</a:t>
            </a:r>
            <a:r>
              <a:rPr lang="fr-FR" b="0" dirty="0">
                <a:solidFill>
                  <a:srgbClr val="CC3300"/>
                </a:solidFill>
              </a:rPr>
              <a:t> </a:t>
            </a:r>
            <a:r>
              <a:rPr lang="fr-FR" b="0" dirty="0"/>
              <a:t>et </a:t>
            </a:r>
            <a:r>
              <a:rPr lang="fr-FR" b="0" dirty="0" smtClean="0"/>
              <a:t>peu </a:t>
            </a:r>
            <a:r>
              <a:rPr lang="fr-FR" b="0" dirty="0"/>
              <a:t>dans la </a:t>
            </a:r>
            <a:r>
              <a:rPr lang="fr-FR" dirty="0">
                <a:solidFill>
                  <a:srgbClr val="CC3300"/>
                </a:solidFill>
              </a:rPr>
              <a:t>chaleur</a:t>
            </a:r>
            <a:r>
              <a:rPr lang="fr-FR" b="0" dirty="0"/>
              <a:t>. </a:t>
            </a:r>
          </a:p>
          <a:p>
            <a:pPr algn="just">
              <a:spcBef>
                <a:spcPct val="50000"/>
              </a:spcBef>
              <a:buFont typeface="Wingdings" pitchFamily="2" charset="2"/>
              <a:buChar char="Ø"/>
            </a:pPr>
            <a:r>
              <a:rPr lang="fr-FR" b="0" dirty="0" smtClean="0"/>
              <a:t> Certains </a:t>
            </a:r>
            <a:r>
              <a:rPr lang="fr-FR" b="0" dirty="0"/>
              <a:t>déchets sont </a:t>
            </a:r>
            <a:r>
              <a:rPr lang="fr-FR" dirty="0">
                <a:solidFill>
                  <a:schemeClr val="hlink"/>
                </a:solidFill>
              </a:rPr>
              <a:t>exportés à bas prix</a:t>
            </a:r>
            <a:r>
              <a:rPr lang="fr-FR" b="0" dirty="0"/>
              <a:t> pour être valorisés à l’extérieur et </a:t>
            </a:r>
            <a:r>
              <a:rPr lang="fr-FR" dirty="0">
                <a:solidFill>
                  <a:schemeClr val="hlink"/>
                </a:solidFill>
              </a:rPr>
              <a:t>reviennent</a:t>
            </a:r>
            <a:r>
              <a:rPr lang="fr-FR" dirty="0"/>
              <a:t> </a:t>
            </a:r>
            <a:r>
              <a:rPr lang="fr-FR" b="0" dirty="0"/>
              <a:t>en France sous forme de </a:t>
            </a:r>
            <a:r>
              <a:rPr lang="fr-FR" dirty="0">
                <a:solidFill>
                  <a:schemeClr val="hlink"/>
                </a:solidFill>
              </a:rPr>
              <a:t>produits finis</a:t>
            </a:r>
            <a:r>
              <a:rPr lang="fr-FR" b="0" dirty="0" smtClean="0"/>
              <a:t>.</a:t>
            </a:r>
          </a:p>
          <a:p>
            <a:pPr algn="just">
              <a:spcBef>
                <a:spcPct val="50000"/>
              </a:spcBef>
              <a:buFont typeface="Wingdings" pitchFamily="2" charset="2"/>
              <a:buChar char="Ø"/>
            </a:pPr>
            <a:r>
              <a:rPr lang="fr-FR" b="0" dirty="0" smtClean="0"/>
              <a:t> En puisant dans le gisement de déchets que le pays produit, l’effort de </a:t>
            </a:r>
            <a:r>
              <a:rPr lang="fr-FR" dirty="0" smtClean="0">
                <a:solidFill>
                  <a:srgbClr val="006600"/>
                </a:solidFill>
              </a:rPr>
              <a:t>valorisation</a:t>
            </a:r>
            <a:r>
              <a:rPr lang="fr-FR" b="0" dirty="0" smtClean="0"/>
              <a:t>  devrait permettre de réduire significativement le déséquilibre de la balance de paiement. </a:t>
            </a:r>
          </a:p>
          <a:p>
            <a:pPr algn="just">
              <a:spcBef>
                <a:spcPct val="50000"/>
              </a:spcBef>
              <a:buFont typeface="Wingdings" pitchFamily="2" charset="2"/>
              <a:buChar char="Ø"/>
            </a:pPr>
            <a:r>
              <a:rPr lang="fr-FR" b="0" dirty="0" smtClean="0"/>
              <a:t> En développant la </a:t>
            </a:r>
            <a:r>
              <a:rPr lang="fr-FR" dirty="0" smtClean="0">
                <a:solidFill>
                  <a:srgbClr val="006600"/>
                </a:solidFill>
              </a:rPr>
              <a:t>recherche-développement</a:t>
            </a:r>
            <a:r>
              <a:rPr lang="fr-FR" b="0" dirty="0" smtClean="0"/>
              <a:t> dans ce secteur, le pays favorisera la mise en place d’outils nouveaux répondant aux attentes des territoires et des industriels utilisateurs et, in fine, créera des emplois dont la particularité est qu’ils ne sont pas délocalisables. </a:t>
            </a:r>
          </a:p>
          <a:p>
            <a:pPr algn="just">
              <a:spcBef>
                <a:spcPct val="50000"/>
              </a:spcBef>
            </a:pPr>
            <a:endParaRPr lang="fr-FR" sz="2000" b="0"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7" name="ZoneTexte 6"/>
          <p:cNvSpPr txBox="1"/>
          <p:nvPr/>
        </p:nvSpPr>
        <p:spPr>
          <a:xfrm>
            <a:off x="323528" y="548680"/>
            <a:ext cx="6912768" cy="461665"/>
          </a:xfrm>
          <a:prstGeom prst="rect">
            <a:avLst/>
          </a:prstGeom>
          <a:noFill/>
        </p:spPr>
        <p:txBody>
          <a:bodyPr wrap="square" rtlCol="0">
            <a:spAutoFit/>
          </a:bodyPr>
          <a:lstStyle/>
          <a:p>
            <a:r>
              <a:rPr lang="fr-FR" sz="2400" dirty="0" smtClean="0">
                <a:solidFill>
                  <a:srgbClr val="CC3300"/>
                </a:solidFill>
              </a:rPr>
              <a:t>QUE RETENIR DE CES CHIFFRES ?</a:t>
            </a:r>
            <a:endParaRPr lang="fr-FR" sz="2400"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5781"/>
                                        </p:tgtEl>
                                        <p:attrNameLst>
                                          <p:attrName>style.visibility</p:attrName>
                                        </p:attrNameLst>
                                      </p:cBhvr>
                                      <p:to>
                                        <p:strVal val="visible"/>
                                      </p:to>
                                    </p:set>
                                    <p:animEffect transition="in" filter="barn(outVertical)">
                                      <p:cBhvr>
                                        <p:cTn id="7" dur="20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17557848-EB1D-43D0-9B9E-205E3A7EF3D9}" type="slidenum">
              <a:rPr lang="fr-FR"/>
              <a:pPr/>
              <a:t>25</a:t>
            </a:fld>
            <a:endParaRPr lang="fr-FR"/>
          </a:p>
        </p:txBody>
      </p:sp>
      <p:sp>
        <p:nvSpPr>
          <p:cNvPr id="136195" name="Rectangle 3"/>
          <p:cNvSpPr>
            <a:spLocks noChangeArrowheads="1"/>
          </p:cNvSpPr>
          <p:nvPr/>
        </p:nvSpPr>
        <p:spPr bwMode="auto">
          <a:xfrm>
            <a:off x="250825" y="1076538"/>
            <a:ext cx="8893175" cy="5016758"/>
          </a:xfrm>
          <a:prstGeom prst="rect">
            <a:avLst/>
          </a:prstGeom>
          <a:noFill/>
          <a:ln w="9525">
            <a:noFill/>
            <a:miter lim="800000"/>
            <a:headEnd/>
            <a:tailEnd/>
          </a:ln>
          <a:effectLst/>
        </p:spPr>
        <p:txBody>
          <a:bodyPr>
            <a:spAutoFit/>
          </a:bodyPr>
          <a:lstStyle/>
          <a:p>
            <a:pPr algn="just">
              <a:buClr>
                <a:srgbClr val="FF0000"/>
              </a:buClr>
              <a:buFont typeface="Arial" pitchFamily="34" charset="0"/>
              <a:buChar char="►"/>
            </a:pPr>
            <a:r>
              <a:rPr lang="fr-FR" sz="2000" b="0" dirty="0" smtClean="0">
                <a:solidFill>
                  <a:srgbClr val="000000"/>
                </a:solidFill>
              </a:rPr>
              <a:t>D’une </a:t>
            </a:r>
            <a:r>
              <a:rPr lang="fr-FR" sz="2000" b="0" dirty="0">
                <a:solidFill>
                  <a:srgbClr val="000000"/>
                </a:solidFill>
              </a:rPr>
              <a:t>manière générale mais il faut rester </a:t>
            </a:r>
            <a:r>
              <a:rPr lang="fr-FR" sz="2000" b="0" dirty="0" smtClean="0">
                <a:solidFill>
                  <a:srgbClr val="000000"/>
                </a:solidFill>
              </a:rPr>
              <a:t>prudent car cela évolue, </a:t>
            </a:r>
            <a:r>
              <a:rPr lang="fr-FR" sz="2000" b="0" dirty="0">
                <a:solidFill>
                  <a:srgbClr val="000000"/>
                </a:solidFill>
              </a:rPr>
              <a:t>la notion de déchet semble indépendante de son caractère réutilisable ou recyclable, de l’intention de son détenteur de le faire traiter ou non, de </a:t>
            </a:r>
            <a:r>
              <a:rPr lang="fr-FR" sz="2000" b="0" dirty="0" smtClean="0">
                <a:solidFill>
                  <a:srgbClr val="000000"/>
                </a:solidFill>
              </a:rPr>
              <a:t>sa dangerosité </a:t>
            </a:r>
            <a:r>
              <a:rPr lang="fr-FR" sz="2000" b="0" dirty="0">
                <a:solidFill>
                  <a:srgbClr val="000000"/>
                </a:solidFill>
              </a:rPr>
              <a:t>ou non, de sa valeur économique ou de son intégration dans un processus de production.</a:t>
            </a:r>
          </a:p>
          <a:p>
            <a:pPr algn="just"/>
            <a:endParaRPr lang="fr-FR" sz="2000" b="0" dirty="0">
              <a:solidFill>
                <a:srgbClr val="000000"/>
              </a:solidFill>
            </a:endParaRPr>
          </a:p>
          <a:p>
            <a:pPr algn="just">
              <a:buClr>
                <a:srgbClr val="FF0000"/>
              </a:buClr>
              <a:buFont typeface="Arial" pitchFamily="34" charset="0"/>
              <a:buChar char="►"/>
            </a:pPr>
            <a:r>
              <a:rPr lang="fr-FR" sz="2000" b="0" dirty="0">
                <a:solidFill>
                  <a:srgbClr val="000000"/>
                </a:solidFill>
              </a:rPr>
              <a:t>Le débat reste ouvert, sachant qu’il n’est pas purement environnemental puisqu’il comporte une dimension économique indéniable et il se poursuit au niveau européen sur les notions controversées de matière première secondaire ou de déchet.</a:t>
            </a:r>
          </a:p>
          <a:p>
            <a:pPr algn="just"/>
            <a:endParaRPr lang="fr-FR" sz="2000" b="0" dirty="0">
              <a:solidFill>
                <a:srgbClr val="000000"/>
              </a:solidFill>
            </a:endParaRPr>
          </a:p>
          <a:p>
            <a:pPr algn="just">
              <a:buClr>
                <a:srgbClr val="FF0000"/>
              </a:buClr>
              <a:buFont typeface="Arial" pitchFamily="34" charset="0"/>
              <a:buChar char="►"/>
            </a:pPr>
            <a:r>
              <a:rPr lang="fr-FR" sz="2000" b="0" dirty="0">
                <a:solidFill>
                  <a:srgbClr val="000000"/>
                </a:solidFill>
              </a:rPr>
              <a:t>Même s’il a été réglé pour un certain nombre de produits (papier, carton, ferrailles, plastiques), il se poursuit actuellement sur la notion de </a:t>
            </a:r>
            <a:r>
              <a:rPr lang="fr-FR" sz="2000" b="0" i="1" dirty="0">
                <a:solidFill>
                  <a:srgbClr val="000000"/>
                </a:solidFill>
              </a:rPr>
              <a:t>combustible de déchets</a:t>
            </a:r>
            <a:r>
              <a:rPr lang="fr-FR" sz="2000" b="0" dirty="0">
                <a:solidFill>
                  <a:srgbClr val="000000"/>
                </a:solidFill>
              </a:rPr>
              <a:t> ou </a:t>
            </a:r>
            <a:r>
              <a:rPr lang="fr-FR" sz="2000" b="0" i="1" dirty="0">
                <a:solidFill>
                  <a:srgbClr val="000000"/>
                </a:solidFill>
              </a:rPr>
              <a:t>combustible solide de récupération</a:t>
            </a:r>
            <a:r>
              <a:rPr lang="fr-FR" sz="2000" b="0" dirty="0">
                <a:solidFill>
                  <a:srgbClr val="000000"/>
                </a:solidFill>
              </a:rPr>
              <a:t> selon la terminologie récente de l’ADEME, qui, dans le climat international actuel, prend toute son importance. </a:t>
            </a: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7" name="ZoneTexte 6"/>
          <p:cNvSpPr txBox="1"/>
          <p:nvPr/>
        </p:nvSpPr>
        <p:spPr>
          <a:xfrm>
            <a:off x="323528" y="476672"/>
            <a:ext cx="5760640" cy="461665"/>
          </a:xfrm>
          <a:prstGeom prst="rect">
            <a:avLst/>
          </a:prstGeom>
          <a:noFill/>
        </p:spPr>
        <p:txBody>
          <a:bodyPr wrap="square" rtlCol="0">
            <a:spAutoFit/>
          </a:bodyPr>
          <a:lstStyle/>
          <a:p>
            <a:r>
              <a:rPr lang="fr-FR" sz="2400" dirty="0" smtClean="0"/>
              <a:t>Que retenir de ces chiffres (suite)</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2000" fill="hold"/>
                                        <p:tgtEl>
                                          <p:spTgt spid="136195"/>
                                        </p:tgtEl>
                                        <p:attrNameLst>
                                          <p:attrName>ppt_w</p:attrName>
                                        </p:attrNameLst>
                                      </p:cBhvr>
                                      <p:tavLst>
                                        <p:tav tm="0">
                                          <p:val>
                                            <p:strVal val="#ppt_w*0.70"/>
                                          </p:val>
                                        </p:tav>
                                        <p:tav tm="100000">
                                          <p:val>
                                            <p:strVal val="#ppt_w"/>
                                          </p:val>
                                        </p:tav>
                                      </p:tavLst>
                                    </p:anim>
                                    <p:anim calcmode="lin" valueType="num">
                                      <p:cBhvr>
                                        <p:cTn id="8" dur="2000" fill="hold"/>
                                        <p:tgtEl>
                                          <p:spTgt spid="136195"/>
                                        </p:tgtEl>
                                        <p:attrNameLst>
                                          <p:attrName>ppt_h</p:attrName>
                                        </p:attrNameLst>
                                      </p:cBhvr>
                                      <p:tavLst>
                                        <p:tav tm="0">
                                          <p:val>
                                            <p:strVal val="#ppt_h"/>
                                          </p:val>
                                        </p:tav>
                                        <p:tav tm="100000">
                                          <p:val>
                                            <p:strVal val="#ppt_h"/>
                                          </p:val>
                                        </p:tav>
                                      </p:tavLst>
                                    </p:anim>
                                    <p:animEffect transition="in" filter="fade">
                                      <p:cBhvr>
                                        <p:cTn id="9" dur="2000"/>
                                        <p:tgtEl>
                                          <p:spTgt spid="136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349B45-E622-47D5-BFD3-4F6B51B0FBE3}" type="slidenum">
              <a:rPr lang="fr-FR" smtClean="0"/>
              <a:pPr/>
              <a:t>26</a:t>
            </a:fld>
            <a:endParaRPr lang="fr-FR"/>
          </a:p>
        </p:txBody>
      </p:sp>
      <p:pic>
        <p:nvPicPr>
          <p:cNvPr id="4"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5" name="ZoneTexte 4"/>
          <p:cNvSpPr txBox="1"/>
          <p:nvPr/>
        </p:nvSpPr>
        <p:spPr>
          <a:xfrm>
            <a:off x="216024" y="476672"/>
            <a:ext cx="8172400" cy="461665"/>
          </a:xfrm>
          <a:prstGeom prst="rect">
            <a:avLst/>
          </a:prstGeom>
          <a:noFill/>
        </p:spPr>
        <p:txBody>
          <a:bodyPr wrap="square" rtlCol="0">
            <a:spAutoFit/>
          </a:bodyPr>
          <a:lstStyle/>
          <a:p>
            <a:r>
              <a:rPr lang="fr-FR" sz="2400" dirty="0" smtClean="0">
                <a:solidFill>
                  <a:srgbClr val="CC3300"/>
                </a:solidFill>
              </a:rPr>
              <a:t>Une réglementation est née depuis le 15 juillet 1975</a:t>
            </a:r>
            <a:endParaRPr lang="fr-FR" sz="2400" dirty="0">
              <a:solidFill>
                <a:srgbClr val="CC3300"/>
              </a:solidFill>
            </a:endParaRPr>
          </a:p>
        </p:txBody>
      </p:sp>
      <p:sp>
        <p:nvSpPr>
          <p:cNvPr id="6" name="ZoneTexte 5"/>
          <p:cNvSpPr txBox="1"/>
          <p:nvPr/>
        </p:nvSpPr>
        <p:spPr>
          <a:xfrm>
            <a:off x="179512" y="1196752"/>
            <a:ext cx="8784976" cy="5078313"/>
          </a:xfrm>
          <a:prstGeom prst="rect">
            <a:avLst/>
          </a:prstGeom>
          <a:noFill/>
        </p:spPr>
        <p:txBody>
          <a:bodyPr wrap="square" rtlCol="0">
            <a:spAutoFit/>
          </a:bodyPr>
          <a:lstStyle/>
          <a:p>
            <a:r>
              <a:rPr lang="fr-FR" dirty="0" smtClean="0"/>
              <a:t>La France a promulguée sa première loi sur les déchets le jour même de la publication de la directive européenne sur les déchets.</a:t>
            </a:r>
          </a:p>
          <a:p>
            <a:endParaRPr lang="fr-FR" dirty="0" smtClean="0"/>
          </a:p>
          <a:p>
            <a:r>
              <a:rPr lang="fr-FR" dirty="0" smtClean="0"/>
              <a:t>Elle institue une logique dans la production des déchets :</a:t>
            </a:r>
          </a:p>
          <a:p>
            <a:pPr>
              <a:buFont typeface="Arial" pitchFamily="34" charset="0"/>
              <a:buChar char="•"/>
            </a:pPr>
            <a:r>
              <a:rPr lang="fr-FR" dirty="0" smtClean="0"/>
              <a:t> Le meilleur déchet est celui qu’on ne produit pas, </a:t>
            </a:r>
            <a:r>
              <a:rPr lang="fr-FR" dirty="0" smtClean="0">
                <a:solidFill>
                  <a:srgbClr val="008000"/>
                </a:solidFill>
              </a:rPr>
              <a:t>(priorité aux technologies propres)</a:t>
            </a:r>
            <a:endParaRPr lang="fr-FR" dirty="0" smtClean="0"/>
          </a:p>
          <a:p>
            <a:pPr>
              <a:buFont typeface="Arial" pitchFamily="34" charset="0"/>
              <a:buChar char="•"/>
            </a:pPr>
            <a:r>
              <a:rPr lang="fr-FR" dirty="0" smtClean="0"/>
              <a:t> Si on en produit, on doit faire en sorte qu’il puisse être valorisé en matière première secondaire (MPS), </a:t>
            </a:r>
            <a:r>
              <a:rPr lang="fr-FR" dirty="0" smtClean="0">
                <a:solidFill>
                  <a:srgbClr val="008000"/>
                </a:solidFill>
              </a:rPr>
              <a:t>(organisation de collectes séparatives, installations de tri-transit performantes) </a:t>
            </a:r>
            <a:r>
              <a:rPr lang="fr-FR" dirty="0" smtClean="0"/>
              <a:t>par recyclage, réemploi ou réutilisation.</a:t>
            </a:r>
          </a:p>
          <a:p>
            <a:pPr>
              <a:buFont typeface="Arial" pitchFamily="34" charset="0"/>
              <a:buChar char="•"/>
            </a:pPr>
            <a:r>
              <a:rPr lang="fr-FR" dirty="0" smtClean="0"/>
              <a:t> Sinon, on doit en extraire le maximum de son potentiel énergétique, </a:t>
            </a:r>
            <a:r>
              <a:rPr lang="fr-FR" dirty="0" smtClean="0">
                <a:solidFill>
                  <a:srgbClr val="008000"/>
                </a:solidFill>
              </a:rPr>
              <a:t>(récupération d’énergie dans les UIOM, production de méthane, fabrication de CSR dans des centres de tri à partir de déchets secs non minéraux, etc.)</a:t>
            </a:r>
            <a:endParaRPr lang="fr-FR" dirty="0" smtClean="0"/>
          </a:p>
          <a:p>
            <a:pPr>
              <a:buFont typeface="Arial" pitchFamily="34" charset="0"/>
              <a:buChar char="•"/>
            </a:pPr>
            <a:r>
              <a:rPr lang="fr-FR" dirty="0" smtClean="0"/>
              <a:t> Enfin, s’il n’existe pas d’autres alternatives, on doit le stocker dans des installations appropriées. </a:t>
            </a:r>
          </a:p>
          <a:p>
            <a:pPr>
              <a:buFont typeface="Arial" pitchFamily="34" charset="0"/>
              <a:buChar char="•"/>
            </a:pPr>
            <a:endParaRPr lang="fr-FR" dirty="0" smtClean="0"/>
          </a:p>
          <a:p>
            <a:pPr>
              <a:buFont typeface="Arial" pitchFamily="34" charset="0"/>
              <a:buChar char="•"/>
            </a:pPr>
            <a:r>
              <a:rPr lang="fr-FR" dirty="0" smtClean="0"/>
              <a:t> A cette gradation correspond une taxation (TGAP) qui décroît en fonction de l’effort fait pour valoriser et réduire les nuisances.</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954FE784-77DE-44E1-B2FC-53176E3B0D74}" type="slidenum">
              <a:rPr lang="fr-FR"/>
              <a:pPr/>
              <a:t>27</a:t>
            </a:fld>
            <a:endParaRPr lang="fr-FR"/>
          </a:p>
        </p:txBody>
      </p:sp>
      <p:sp>
        <p:nvSpPr>
          <p:cNvPr id="77829" name="Text Box 5"/>
          <p:cNvSpPr txBox="1">
            <a:spLocks noChangeArrowheads="1"/>
          </p:cNvSpPr>
          <p:nvPr/>
        </p:nvSpPr>
        <p:spPr bwMode="auto">
          <a:xfrm>
            <a:off x="539179" y="483631"/>
            <a:ext cx="8569325" cy="6247864"/>
          </a:xfrm>
          <a:prstGeom prst="rect">
            <a:avLst/>
          </a:prstGeom>
          <a:noFill/>
          <a:ln w="9525">
            <a:noFill/>
            <a:miter lim="800000"/>
            <a:headEnd/>
            <a:tailEnd/>
          </a:ln>
          <a:effectLst/>
        </p:spPr>
        <p:txBody>
          <a:bodyPr>
            <a:spAutoFit/>
          </a:bodyPr>
          <a:lstStyle/>
          <a:p>
            <a:r>
              <a:rPr lang="fr-FR" sz="2000" dirty="0">
                <a:solidFill>
                  <a:srgbClr val="009900"/>
                </a:solidFill>
              </a:rPr>
              <a:t>L’enjeu est enfin considérable en terme financier</a:t>
            </a:r>
          </a:p>
          <a:p>
            <a:endParaRPr lang="fr-FR" sz="2000" dirty="0"/>
          </a:p>
          <a:p>
            <a:r>
              <a:rPr lang="fr-FR" sz="2000" dirty="0" smtClean="0"/>
              <a:t>La dépense nationale de gestion des déchets s’élève à 16,7 milliards d’€ en 2012 , soit + 6% par rapport à 2011 alors que la croissance moyenne depuis 2000 est de + 5%. </a:t>
            </a:r>
          </a:p>
          <a:p>
            <a:endParaRPr lang="fr-FR" sz="1000" dirty="0" smtClean="0"/>
          </a:p>
          <a:p>
            <a:r>
              <a:rPr lang="fr-FR" sz="2000" b="0" dirty="0" smtClean="0"/>
              <a:t>La dépense relative au service public de gestion des déchets ménagers s’élève en 2012 à </a:t>
            </a:r>
            <a:r>
              <a:rPr lang="fr-FR" sz="2000" dirty="0" smtClean="0">
                <a:solidFill>
                  <a:srgbClr val="C00000"/>
                </a:solidFill>
              </a:rPr>
              <a:t>9600 M d’€ </a:t>
            </a:r>
            <a:r>
              <a:rPr lang="fr-FR" sz="2000" b="0" dirty="0" smtClean="0"/>
              <a:t>représentant une augmentation de + 3% sur 2011. Les dépenses des administrations publiques sont de </a:t>
            </a:r>
            <a:r>
              <a:rPr lang="fr-FR" sz="2000" dirty="0" smtClean="0">
                <a:solidFill>
                  <a:srgbClr val="C00000"/>
                </a:solidFill>
              </a:rPr>
              <a:t>1550 M d’€ </a:t>
            </a:r>
            <a:r>
              <a:rPr lang="fr-FR" sz="2000" b="0" dirty="0" smtClean="0"/>
              <a:t>en 2012, soit + 2,8 %.</a:t>
            </a:r>
          </a:p>
          <a:p>
            <a:r>
              <a:rPr lang="fr-FR" sz="2000" b="0" dirty="0" smtClean="0"/>
              <a:t>Quant à celle des entreprises, elle s’élève à </a:t>
            </a:r>
            <a:r>
              <a:rPr lang="fr-FR" sz="2000" dirty="0" smtClean="0">
                <a:solidFill>
                  <a:srgbClr val="C00000"/>
                </a:solidFill>
              </a:rPr>
              <a:t>5250 M d’€</a:t>
            </a:r>
            <a:r>
              <a:rPr lang="fr-FR" sz="2000" b="0" dirty="0" smtClean="0"/>
              <a:t>, + 15,3%  par rapport à 2011, mais + 3,6 % par an depuis 2000.</a:t>
            </a:r>
            <a:r>
              <a:rPr lang="fr-FR" sz="1000" b="0" i="1" dirty="0" smtClean="0"/>
              <a:t> Source ex IFEN</a:t>
            </a:r>
            <a:endParaRPr lang="fr-FR" sz="1000" b="0" dirty="0" smtClean="0"/>
          </a:p>
          <a:p>
            <a:endParaRPr lang="fr-FR" sz="1000" b="0" dirty="0" smtClean="0"/>
          </a:p>
          <a:p>
            <a:r>
              <a:rPr lang="fr-FR" sz="2000" b="0" dirty="0" smtClean="0"/>
              <a:t>Le chiffre </a:t>
            </a:r>
            <a:r>
              <a:rPr lang="fr-FR" sz="2000" b="0" dirty="0"/>
              <a:t>d’affaire </a:t>
            </a:r>
            <a:r>
              <a:rPr lang="fr-FR" sz="2000" b="0" dirty="0" smtClean="0"/>
              <a:t>2012 </a:t>
            </a:r>
            <a:r>
              <a:rPr lang="fr-FR" sz="2000" b="0" dirty="0"/>
              <a:t>des entreprises du déchet est de </a:t>
            </a:r>
            <a:r>
              <a:rPr lang="fr-FR" sz="2000" dirty="0" smtClean="0">
                <a:solidFill>
                  <a:srgbClr val="006600"/>
                </a:solidFill>
              </a:rPr>
              <a:t>15 </a:t>
            </a:r>
            <a:r>
              <a:rPr lang="fr-FR" sz="2000" dirty="0">
                <a:solidFill>
                  <a:srgbClr val="006600"/>
                </a:solidFill>
              </a:rPr>
              <a:t>milliards d’ </a:t>
            </a:r>
            <a:r>
              <a:rPr lang="fr-FR" sz="2000" dirty="0" smtClean="0">
                <a:solidFill>
                  <a:srgbClr val="006600"/>
                </a:solidFill>
              </a:rPr>
              <a:t>€ </a:t>
            </a:r>
            <a:r>
              <a:rPr lang="fr-FR" sz="2000" b="0" dirty="0" smtClean="0"/>
              <a:t>(84900 emplois) et le </a:t>
            </a:r>
            <a:r>
              <a:rPr lang="fr-FR" sz="2000" b="0" dirty="0"/>
              <a:t>CA </a:t>
            </a:r>
            <a:r>
              <a:rPr lang="fr-FR" sz="2000" b="0" dirty="0" smtClean="0"/>
              <a:t>2012 </a:t>
            </a:r>
            <a:r>
              <a:rPr lang="fr-FR" sz="2000" b="0" dirty="0"/>
              <a:t>des entreprises du recyclage affiliées à FEDEREC est de </a:t>
            </a:r>
            <a:r>
              <a:rPr lang="fr-FR" sz="2000" dirty="0" smtClean="0">
                <a:solidFill>
                  <a:srgbClr val="006600"/>
                </a:solidFill>
              </a:rPr>
              <a:t>11,3 </a:t>
            </a:r>
            <a:r>
              <a:rPr lang="fr-FR" sz="2000" dirty="0">
                <a:solidFill>
                  <a:srgbClr val="006600"/>
                </a:solidFill>
              </a:rPr>
              <a:t>milliards d’ € </a:t>
            </a:r>
            <a:r>
              <a:rPr lang="fr-FR" sz="2000" b="0" dirty="0"/>
              <a:t>(</a:t>
            </a:r>
            <a:r>
              <a:rPr lang="fr-FR" sz="1000" b="0" dirty="0"/>
              <a:t>source </a:t>
            </a:r>
            <a:r>
              <a:rPr lang="fr-FR" sz="1000" b="0" dirty="0" smtClean="0"/>
              <a:t>FEDEREC</a:t>
            </a:r>
            <a:r>
              <a:rPr lang="fr-FR" sz="2000" b="0" dirty="0" smtClean="0"/>
              <a:t>) pour 1300 entreprises représentant 2500 établissements, dont beaucoup ont moins de 20 salariés mais on observe une tendance à la concentration.</a:t>
            </a:r>
            <a:endParaRPr lang="fr-FR" sz="2000" b="0" dirty="0"/>
          </a:p>
          <a:p>
            <a:endParaRPr lang="fr-FR" sz="1000" b="0" dirty="0"/>
          </a:p>
          <a:p>
            <a:r>
              <a:rPr lang="fr-FR" sz="2000" b="0" dirty="0"/>
              <a:t>En </a:t>
            </a:r>
            <a:r>
              <a:rPr lang="fr-FR" sz="2000" b="0" dirty="0" smtClean="0"/>
              <a:t>2012, </a:t>
            </a:r>
            <a:r>
              <a:rPr lang="fr-FR" sz="2000" b="0" dirty="0"/>
              <a:t>les effectifs employés par les entreprises affiliées à FEDEREC </a:t>
            </a:r>
            <a:r>
              <a:rPr lang="fr-FR" sz="2000" b="0" dirty="0" smtClean="0"/>
              <a:t>représentent 26000 salariés </a:t>
            </a:r>
            <a:r>
              <a:rPr lang="fr-FR" sz="2000" b="0" dirty="0"/>
              <a:t>(</a:t>
            </a:r>
            <a:r>
              <a:rPr lang="fr-FR" sz="1000" b="0" dirty="0"/>
              <a:t>source FEDEREC</a:t>
            </a:r>
            <a:r>
              <a:rPr lang="fr-FR" sz="2000" b="0" dirty="0" smtClean="0"/>
              <a:t>). </a:t>
            </a:r>
            <a:endParaRPr lang="fr-FR" sz="1600" b="0" i="1"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7829"/>
                                        </p:tgtEl>
                                        <p:attrNameLst>
                                          <p:attrName>style.visibility</p:attrName>
                                        </p:attrNameLst>
                                      </p:cBhvr>
                                      <p:to>
                                        <p:strVal val="visible"/>
                                      </p:to>
                                    </p:set>
                                    <p:animEffect transition="in" filter="fade">
                                      <p:cBhvr>
                                        <p:cTn id="7" dur="1600" decel="100000"/>
                                        <p:tgtEl>
                                          <p:spTgt spid="77829"/>
                                        </p:tgtEl>
                                      </p:cBhvr>
                                    </p:animEffect>
                                    <p:anim calcmode="lin" valueType="num">
                                      <p:cBhvr>
                                        <p:cTn id="8" dur="1600" decel="100000" fill="hold"/>
                                        <p:tgtEl>
                                          <p:spTgt spid="77829"/>
                                        </p:tgtEl>
                                        <p:attrNameLst>
                                          <p:attrName>style.rotation</p:attrName>
                                        </p:attrNameLst>
                                      </p:cBhvr>
                                      <p:tavLst>
                                        <p:tav tm="0">
                                          <p:val>
                                            <p:fltVal val="-90"/>
                                          </p:val>
                                        </p:tav>
                                        <p:tav tm="100000">
                                          <p:val>
                                            <p:fltVal val="0"/>
                                          </p:val>
                                        </p:tav>
                                      </p:tavLst>
                                    </p:anim>
                                    <p:anim calcmode="lin" valueType="num">
                                      <p:cBhvr>
                                        <p:cTn id="9" dur="1600" decel="100000" fill="hold"/>
                                        <p:tgtEl>
                                          <p:spTgt spid="77829"/>
                                        </p:tgtEl>
                                        <p:attrNameLst>
                                          <p:attrName>ppt_x</p:attrName>
                                        </p:attrNameLst>
                                      </p:cBhvr>
                                      <p:tavLst>
                                        <p:tav tm="0">
                                          <p:val>
                                            <p:strVal val="#ppt_x+0.4"/>
                                          </p:val>
                                        </p:tav>
                                        <p:tav tm="100000">
                                          <p:val>
                                            <p:strVal val="#ppt_x-0.05"/>
                                          </p:val>
                                        </p:tav>
                                      </p:tavLst>
                                    </p:anim>
                                    <p:anim calcmode="lin" valueType="num">
                                      <p:cBhvr>
                                        <p:cTn id="10" dur="1600" decel="100000" fill="hold"/>
                                        <p:tgtEl>
                                          <p:spTgt spid="77829"/>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77829"/>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7782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numéro de diapositive 3"/>
          <p:cNvSpPr>
            <a:spLocks noGrp="1"/>
          </p:cNvSpPr>
          <p:nvPr>
            <p:ph type="sldNum" sz="quarter" idx="12"/>
          </p:nvPr>
        </p:nvSpPr>
        <p:spPr/>
        <p:txBody>
          <a:bodyPr/>
          <a:lstStyle/>
          <a:p>
            <a:fld id="{B4F9CF0B-864C-48AC-B78A-5D9D32DD3FA0}" type="slidenum">
              <a:rPr lang="fr-FR"/>
              <a:pPr/>
              <a:t>28</a:t>
            </a:fld>
            <a:endParaRPr lang="fr-FR"/>
          </a:p>
        </p:txBody>
      </p:sp>
      <p:sp>
        <p:nvSpPr>
          <p:cNvPr id="48133" name="Text Box 5"/>
          <p:cNvSpPr txBox="1">
            <a:spLocks noChangeArrowheads="1"/>
          </p:cNvSpPr>
          <p:nvPr/>
        </p:nvSpPr>
        <p:spPr bwMode="auto">
          <a:xfrm>
            <a:off x="1851025" y="1330325"/>
            <a:ext cx="6969125" cy="366713"/>
          </a:xfrm>
          <a:prstGeom prst="rect">
            <a:avLst/>
          </a:prstGeom>
          <a:noFill/>
          <a:ln w="9525">
            <a:noFill/>
            <a:miter lim="800000"/>
            <a:headEnd/>
            <a:tailEnd/>
          </a:ln>
          <a:effectLst/>
        </p:spPr>
        <p:txBody>
          <a:bodyPr>
            <a:spAutoFit/>
          </a:bodyPr>
          <a:lstStyle/>
          <a:p>
            <a:pPr eaLnBrk="1" hangingPunct="1">
              <a:spcBef>
                <a:spcPct val="50000"/>
              </a:spcBef>
            </a:pPr>
            <a:endParaRPr lang="fr-FR" b="0"/>
          </a:p>
        </p:txBody>
      </p:sp>
      <p:sp>
        <p:nvSpPr>
          <p:cNvPr id="48134" name="Text Box 6"/>
          <p:cNvSpPr txBox="1">
            <a:spLocks noChangeArrowheads="1"/>
          </p:cNvSpPr>
          <p:nvPr/>
        </p:nvSpPr>
        <p:spPr bwMode="auto">
          <a:xfrm>
            <a:off x="107504" y="620688"/>
            <a:ext cx="8518525" cy="4862870"/>
          </a:xfrm>
          <a:prstGeom prst="rect">
            <a:avLst/>
          </a:prstGeom>
          <a:noFill/>
          <a:ln w="9525">
            <a:noFill/>
            <a:miter lim="800000"/>
            <a:headEnd/>
            <a:tailEnd/>
          </a:ln>
          <a:effectLst/>
        </p:spPr>
        <p:txBody>
          <a:bodyPr>
            <a:spAutoFit/>
          </a:bodyPr>
          <a:lstStyle/>
          <a:p>
            <a:r>
              <a:rPr lang="fr-FR" sz="2400" dirty="0">
                <a:solidFill>
                  <a:srgbClr val="009900"/>
                </a:solidFill>
              </a:rPr>
              <a:t>L’enjeu est enfin considérable en terme financier (suite)</a:t>
            </a:r>
          </a:p>
          <a:p>
            <a:pPr eaLnBrk="1" hangingPunct="1"/>
            <a:endParaRPr lang="fr-FR" dirty="0"/>
          </a:p>
          <a:p>
            <a:pPr eaLnBrk="1" hangingPunct="1"/>
            <a:endParaRPr lang="fr-FR" b="0" dirty="0"/>
          </a:p>
          <a:p>
            <a:pPr eaLnBrk="1" hangingPunct="1">
              <a:buFont typeface="Wingdings" pitchFamily="2" charset="2"/>
              <a:buNone/>
            </a:pPr>
            <a:r>
              <a:rPr lang="fr-FR" dirty="0"/>
              <a:t>Par les dépenses « déchets »</a:t>
            </a:r>
            <a:r>
              <a:rPr lang="fr-FR" b="0" dirty="0"/>
              <a:t> (en milliards d’ €) faites par les administrations, les entreprises et les ménages :</a:t>
            </a:r>
          </a:p>
          <a:p>
            <a:pPr eaLnBrk="1" hangingPunct="1">
              <a:buFont typeface="Wingdings" pitchFamily="2" charset="2"/>
              <a:buNone/>
            </a:pPr>
            <a:endParaRPr lang="fr-FR" b="0" dirty="0"/>
          </a:p>
          <a:p>
            <a:pPr lvl="4" eaLnBrk="1" hangingPunct="1">
              <a:buFont typeface="Wingdings" pitchFamily="2" charset="2"/>
              <a:buChar char="Ø"/>
            </a:pPr>
            <a:endParaRPr lang="fr-FR" b="0" dirty="0"/>
          </a:p>
          <a:p>
            <a:pPr lvl="4" eaLnBrk="1" hangingPunct="1">
              <a:buFont typeface="Wingdings" pitchFamily="2" charset="2"/>
              <a:buNone/>
            </a:pPr>
            <a:r>
              <a:rPr lang="fr-FR" b="0" dirty="0"/>
              <a:t>            </a:t>
            </a:r>
            <a:endParaRPr lang="fr-FR" b="0" i="1" dirty="0">
              <a:solidFill>
                <a:srgbClr val="008000"/>
              </a:solidFill>
            </a:endParaRPr>
          </a:p>
          <a:p>
            <a:pPr eaLnBrk="1" hangingPunct="1"/>
            <a:endParaRPr lang="fr-FR" b="0" i="1" dirty="0">
              <a:solidFill>
                <a:srgbClr val="008000"/>
              </a:solidFill>
            </a:endParaRPr>
          </a:p>
          <a:p>
            <a:pPr eaLnBrk="1" hangingPunct="1"/>
            <a:endParaRPr lang="fr-FR" b="0" i="1" dirty="0">
              <a:solidFill>
                <a:srgbClr val="008000"/>
              </a:solidFill>
            </a:endParaRPr>
          </a:p>
          <a:p>
            <a:pPr eaLnBrk="1" hangingPunct="1"/>
            <a:endParaRPr lang="fr-FR" b="0" dirty="0" smtClean="0"/>
          </a:p>
          <a:p>
            <a:pPr eaLnBrk="1" hangingPunct="1"/>
            <a:endParaRPr lang="fr-FR" b="0" dirty="0" smtClean="0"/>
          </a:p>
          <a:p>
            <a:pPr eaLnBrk="1" hangingPunct="1"/>
            <a:endParaRPr lang="fr-FR" b="0" dirty="0"/>
          </a:p>
          <a:p>
            <a:pPr eaLnBrk="1" hangingPunct="1"/>
            <a:endParaRPr lang="fr-FR" b="0" dirty="0"/>
          </a:p>
          <a:p>
            <a:pPr eaLnBrk="1" hangingPunct="1"/>
            <a:endParaRPr lang="fr-FR" b="0" dirty="0"/>
          </a:p>
          <a:p>
            <a:pPr eaLnBrk="1" hangingPunct="1"/>
            <a:r>
              <a:rPr lang="fr-FR" b="0" dirty="0"/>
              <a:t>Soit </a:t>
            </a:r>
            <a:r>
              <a:rPr lang="fr-FR" b="0" dirty="0" smtClean="0"/>
              <a:t>depuis </a:t>
            </a:r>
            <a:r>
              <a:rPr lang="fr-FR" dirty="0" smtClean="0"/>
              <a:t>2001, une augmentation moyenne de + 5% par an.</a:t>
            </a:r>
            <a:r>
              <a:rPr lang="fr-FR" b="0" dirty="0" smtClean="0"/>
              <a:t> </a:t>
            </a:r>
            <a:endParaRPr lang="fr-FR" dirty="0"/>
          </a:p>
          <a:p>
            <a:pPr eaLnBrk="1" hangingPunct="1"/>
            <a:r>
              <a:rPr lang="fr-FR" sz="1600" b="0" i="1" dirty="0"/>
              <a:t>Sources </a:t>
            </a:r>
            <a:r>
              <a:rPr lang="fr-FR" sz="1600" b="0" i="1" dirty="0" err="1" smtClean="0"/>
              <a:t>exIFEN</a:t>
            </a:r>
            <a:endParaRPr lang="fr-FR" sz="1600" b="0" i="1" dirty="0"/>
          </a:p>
        </p:txBody>
      </p:sp>
      <p:graphicFrame>
        <p:nvGraphicFramePr>
          <p:cNvPr id="48165" name="Group 37"/>
          <p:cNvGraphicFramePr>
            <a:graphicFrameLocks noGrp="1"/>
          </p:cNvGraphicFramePr>
          <p:nvPr/>
        </p:nvGraphicFramePr>
        <p:xfrm>
          <a:off x="2268538" y="2997200"/>
          <a:ext cx="5951537" cy="1036320"/>
        </p:xfrm>
        <a:graphic>
          <a:graphicData uri="http://schemas.openxmlformats.org/drawingml/2006/table">
            <a:tbl>
              <a:tblPr/>
              <a:tblGrid>
                <a:gridCol w="1074737"/>
                <a:gridCol w="1219200"/>
                <a:gridCol w="1219200"/>
                <a:gridCol w="1219200"/>
                <a:gridCol w="1219200"/>
              </a:tblGrid>
              <a:tr h="468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2012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13,6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charset="0"/>
                        </a:rPr>
                        <a:t>16,7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7"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48134"/>
                                        </p:tgtEl>
                                        <p:attrNameLst>
                                          <p:attrName>style.visibility</p:attrName>
                                        </p:attrNameLst>
                                      </p:cBhvr>
                                      <p:to>
                                        <p:strVal val="visible"/>
                                      </p:to>
                                    </p:set>
                                    <p:anim calcmode="lin" valueType="num">
                                      <p:cBhvr additive="base">
                                        <p:cTn id="7" dur="1000" fill="hold"/>
                                        <p:tgtEl>
                                          <p:spTgt spid="48134"/>
                                        </p:tgtEl>
                                        <p:attrNameLst>
                                          <p:attrName>ppt_x</p:attrName>
                                        </p:attrNameLst>
                                      </p:cBhvr>
                                      <p:tavLst>
                                        <p:tav tm="0">
                                          <p:val>
                                            <p:strVal val="#ppt_x"/>
                                          </p:val>
                                        </p:tav>
                                        <p:tav tm="100000">
                                          <p:val>
                                            <p:strVal val="#ppt_x"/>
                                          </p:val>
                                        </p:tav>
                                      </p:tavLst>
                                    </p:anim>
                                    <p:anim calcmode="lin" valueType="num">
                                      <p:cBhvr additive="base">
                                        <p:cTn id="8" dur="1000" fill="hold"/>
                                        <p:tgtEl>
                                          <p:spTgt spid="48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8D79A1E8-2B68-4012-910F-9B6EF3549BBB}" type="slidenum">
              <a:rPr lang="fr-FR"/>
              <a:pPr/>
              <a:t>29</a:t>
            </a:fld>
            <a:endParaRPr lang="fr-FR"/>
          </a:p>
        </p:txBody>
      </p:sp>
      <p:sp>
        <p:nvSpPr>
          <p:cNvPr id="106499" name="Text Box 3"/>
          <p:cNvSpPr txBox="1">
            <a:spLocks noChangeArrowheads="1"/>
          </p:cNvSpPr>
          <p:nvPr/>
        </p:nvSpPr>
        <p:spPr bwMode="auto">
          <a:xfrm>
            <a:off x="395288" y="620688"/>
            <a:ext cx="8748712" cy="5262979"/>
          </a:xfrm>
          <a:prstGeom prst="rect">
            <a:avLst/>
          </a:prstGeom>
          <a:noFill/>
          <a:ln w="9525">
            <a:noFill/>
            <a:miter lim="800000"/>
            <a:headEnd/>
            <a:tailEnd/>
          </a:ln>
          <a:effectLst/>
        </p:spPr>
        <p:txBody>
          <a:bodyPr>
            <a:spAutoFit/>
          </a:bodyPr>
          <a:lstStyle/>
          <a:p>
            <a:pPr eaLnBrk="1" hangingPunct="1"/>
            <a:r>
              <a:rPr lang="fr-FR" sz="2400" b="0" dirty="0"/>
              <a:t> </a:t>
            </a:r>
            <a:r>
              <a:rPr lang="fr-FR" dirty="0">
                <a:solidFill>
                  <a:srgbClr val="009900"/>
                </a:solidFill>
              </a:rPr>
              <a:t>L’enjeu est enfin considérable en terme financier (suite et fin)</a:t>
            </a:r>
          </a:p>
          <a:p>
            <a:pPr eaLnBrk="1" hangingPunct="1"/>
            <a:endParaRPr lang="fr-FR" sz="2400" b="0" dirty="0"/>
          </a:p>
          <a:p>
            <a:pPr eaLnBrk="1" hangingPunct="1"/>
            <a:r>
              <a:rPr lang="fr-FR" dirty="0">
                <a:solidFill>
                  <a:srgbClr val="000000"/>
                </a:solidFill>
              </a:rPr>
              <a:t>Par ce que les déchets rapportent :</a:t>
            </a:r>
          </a:p>
          <a:p>
            <a:pPr eaLnBrk="1" hangingPunct="1"/>
            <a:endParaRPr lang="fr-FR" dirty="0">
              <a:solidFill>
                <a:srgbClr val="000000"/>
              </a:solidFill>
            </a:endParaRPr>
          </a:p>
          <a:p>
            <a:pPr eaLnBrk="1" hangingPunct="1">
              <a:buFont typeface="Wingdings" pitchFamily="2" charset="2"/>
              <a:buChar char="Ø"/>
            </a:pPr>
            <a:r>
              <a:rPr lang="fr-FR" dirty="0">
                <a:solidFill>
                  <a:srgbClr val="993300"/>
                </a:solidFill>
              </a:rPr>
              <a:t> TGAP</a:t>
            </a:r>
            <a:r>
              <a:rPr lang="fr-FR" dirty="0">
                <a:solidFill>
                  <a:srgbClr val="000000"/>
                </a:solidFill>
              </a:rPr>
              <a:t> :</a:t>
            </a:r>
          </a:p>
          <a:p>
            <a:pPr lvl="1" eaLnBrk="1" hangingPunct="1">
              <a:buFontTx/>
              <a:buChar char="-"/>
            </a:pPr>
            <a:r>
              <a:rPr lang="fr-FR" b="0" dirty="0">
                <a:solidFill>
                  <a:srgbClr val="000000"/>
                </a:solidFill>
              </a:rPr>
              <a:t>recettes totales </a:t>
            </a:r>
            <a:r>
              <a:rPr lang="fr-FR" b="0" dirty="0" smtClean="0">
                <a:solidFill>
                  <a:srgbClr val="000000"/>
                </a:solidFill>
              </a:rPr>
              <a:t>2010 </a:t>
            </a:r>
            <a:r>
              <a:rPr lang="fr-FR" b="0" dirty="0">
                <a:solidFill>
                  <a:srgbClr val="000000"/>
                </a:solidFill>
              </a:rPr>
              <a:t>: </a:t>
            </a:r>
            <a:r>
              <a:rPr lang="fr-FR" dirty="0" smtClean="0">
                <a:solidFill>
                  <a:srgbClr val="000000"/>
                </a:solidFill>
              </a:rPr>
              <a:t>360,5 </a:t>
            </a:r>
            <a:r>
              <a:rPr lang="fr-FR" dirty="0">
                <a:solidFill>
                  <a:srgbClr val="000000"/>
                </a:solidFill>
              </a:rPr>
              <a:t>millions d’ €</a:t>
            </a:r>
            <a:r>
              <a:rPr lang="fr-FR" b="0" dirty="0">
                <a:solidFill>
                  <a:srgbClr val="000000"/>
                </a:solidFill>
              </a:rPr>
              <a:t> </a:t>
            </a:r>
            <a:r>
              <a:rPr lang="fr-FR" b="0" dirty="0" smtClean="0">
                <a:solidFill>
                  <a:srgbClr val="000000"/>
                </a:solidFill>
              </a:rPr>
              <a:t>(467 M€ en 2004) dont </a:t>
            </a:r>
            <a:endParaRPr lang="fr-FR" b="0" dirty="0">
              <a:solidFill>
                <a:srgbClr val="000000"/>
              </a:solidFill>
            </a:endParaRPr>
          </a:p>
          <a:p>
            <a:pPr lvl="3" eaLnBrk="1" hangingPunct="1">
              <a:buFontTx/>
              <a:buChar char="•"/>
            </a:pPr>
            <a:r>
              <a:rPr lang="fr-FR" b="0" i="1" dirty="0">
                <a:solidFill>
                  <a:srgbClr val="000000"/>
                </a:solidFill>
              </a:rPr>
              <a:t> </a:t>
            </a:r>
            <a:r>
              <a:rPr lang="fr-FR" i="1" dirty="0" smtClean="0">
                <a:solidFill>
                  <a:srgbClr val="000000"/>
                </a:solidFill>
              </a:rPr>
              <a:t>322 M</a:t>
            </a:r>
            <a:r>
              <a:rPr lang="fr-FR" i="1" dirty="0">
                <a:solidFill>
                  <a:srgbClr val="000000"/>
                </a:solidFill>
              </a:rPr>
              <a:t>€</a:t>
            </a:r>
            <a:r>
              <a:rPr lang="fr-FR" b="0" i="1" dirty="0">
                <a:solidFill>
                  <a:srgbClr val="000000"/>
                </a:solidFill>
              </a:rPr>
              <a:t> pour les </a:t>
            </a:r>
            <a:r>
              <a:rPr lang="fr-FR" b="0" i="1" dirty="0" smtClean="0">
                <a:solidFill>
                  <a:srgbClr val="000000"/>
                </a:solidFill>
              </a:rPr>
              <a:t>CET/CSDND</a:t>
            </a:r>
          </a:p>
          <a:p>
            <a:pPr lvl="3" eaLnBrk="1" hangingPunct="1">
              <a:buFontTx/>
              <a:buChar char="•"/>
            </a:pPr>
            <a:r>
              <a:rPr lang="fr-FR" b="0" i="1" dirty="0" smtClean="0">
                <a:solidFill>
                  <a:srgbClr val="000000"/>
                </a:solidFill>
              </a:rPr>
              <a:t> </a:t>
            </a:r>
            <a:r>
              <a:rPr lang="fr-FR" i="1" dirty="0" smtClean="0">
                <a:solidFill>
                  <a:srgbClr val="000000"/>
                </a:solidFill>
              </a:rPr>
              <a:t>38,5 M€ </a:t>
            </a:r>
            <a:r>
              <a:rPr lang="fr-FR" b="0" i="1" dirty="0" smtClean="0">
                <a:solidFill>
                  <a:srgbClr val="000000"/>
                </a:solidFill>
              </a:rPr>
              <a:t>pour l’incinération des DND</a:t>
            </a:r>
            <a:endParaRPr lang="fr-FR" b="0" i="1" dirty="0">
              <a:solidFill>
                <a:srgbClr val="000000"/>
              </a:solidFill>
            </a:endParaRPr>
          </a:p>
          <a:p>
            <a:pPr lvl="3" eaLnBrk="1" hangingPunct="1">
              <a:buFontTx/>
              <a:buChar char="•"/>
            </a:pPr>
            <a:endParaRPr lang="fr-FR" b="0" i="1" dirty="0">
              <a:solidFill>
                <a:srgbClr val="000000"/>
              </a:solidFill>
            </a:endParaRPr>
          </a:p>
          <a:p>
            <a:pPr eaLnBrk="1" hangingPunct="1"/>
            <a:r>
              <a:rPr lang="fr-FR" dirty="0">
                <a:solidFill>
                  <a:srgbClr val="000000"/>
                </a:solidFill>
              </a:rPr>
              <a:t> </a:t>
            </a:r>
            <a:r>
              <a:rPr lang="fr-FR" dirty="0">
                <a:solidFill>
                  <a:srgbClr val="993300"/>
                </a:solidFill>
              </a:rPr>
              <a:t>Taxe communale</a:t>
            </a:r>
            <a:r>
              <a:rPr lang="fr-FR" dirty="0">
                <a:solidFill>
                  <a:srgbClr val="000000"/>
                </a:solidFill>
              </a:rPr>
              <a:t> </a:t>
            </a:r>
            <a:r>
              <a:rPr lang="fr-FR" b="0" dirty="0">
                <a:solidFill>
                  <a:srgbClr val="000000"/>
                </a:solidFill>
              </a:rPr>
              <a:t>sur les (nouvelles) installations de traitement des déchets (à partir de 2006) de </a:t>
            </a:r>
            <a:r>
              <a:rPr lang="fr-FR" dirty="0">
                <a:solidFill>
                  <a:srgbClr val="000000"/>
                </a:solidFill>
              </a:rPr>
              <a:t>1,5 €</a:t>
            </a:r>
            <a:r>
              <a:rPr lang="fr-FR" b="0" dirty="0">
                <a:solidFill>
                  <a:srgbClr val="000000"/>
                </a:solidFill>
              </a:rPr>
              <a:t>.</a:t>
            </a:r>
          </a:p>
          <a:p>
            <a:pPr eaLnBrk="1" hangingPunct="1">
              <a:buFont typeface="Wingdings" pitchFamily="2" charset="2"/>
              <a:buChar char="Ø"/>
            </a:pPr>
            <a:r>
              <a:rPr lang="fr-FR" dirty="0">
                <a:solidFill>
                  <a:srgbClr val="993300"/>
                </a:solidFill>
              </a:rPr>
              <a:t> Les contributions versées dans le cadre des filières de reprise (« points verts », huiles, etc.)</a:t>
            </a:r>
          </a:p>
          <a:p>
            <a:pPr eaLnBrk="1" hangingPunct="1">
              <a:buFont typeface="Wingdings" pitchFamily="2" charset="2"/>
              <a:buChar char="Ø"/>
            </a:pPr>
            <a:r>
              <a:rPr lang="fr-FR" dirty="0">
                <a:solidFill>
                  <a:srgbClr val="993300"/>
                </a:solidFill>
              </a:rPr>
              <a:t> TEOM (taxe d’enlèvement des OM) </a:t>
            </a:r>
            <a:r>
              <a:rPr lang="fr-FR" dirty="0"/>
              <a:t>: </a:t>
            </a:r>
            <a:r>
              <a:rPr lang="fr-FR" dirty="0" smtClean="0"/>
              <a:t>6,5 </a:t>
            </a:r>
            <a:r>
              <a:rPr lang="fr-FR" dirty="0"/>
              <a:t>milliards d’ €</a:t>
            </a:r>
          </a:p>
          <a:p>
            <a:pPr eaLnBrk="1" hangingPunct="1">
              <a:buFont typeface="Wingdings" pitchFamily="2" charset="2"/>
              <a:buChar char="Ø"/>
            </a:pPr>
            <a:r>
              <a:rPr lang="fr-FR" dirty="0">
                <a:solidFill>
                  <a:srgbClr val="993300"/>
                </a:solidFill>
              </a:rPr>
              <a:t> REOM (redevance d’enlèvement des OM)</a:t>
            </a:r>
            <a:r>
              <a:rPr lang="fr-FR" dirty="0">
                <a:solidFill>
                  <a:srgbClr val="000000"/>
                </a:solidFill>
              </a:rPr>
              <a:t> : </a:t>
            </a:r>
            <a:r>
              <a:rPr lang="fr-FR" dirty="0" smtClean="0">
                <a:solidFill>
                  <a:srgbClr val="000000"/>
                </a:solidFill>
              </a:rPr>
              <a:t>0,6 milliard </a:t>
            </a:r>
            <a:r>
              <a:rPr lang="fr-FR" dirty="0">
                <a:solidFill>
                  <a:srgbClr val="000000"/>
                </a:solidFill>
              </a:rPr>
              <a:t>d’ €</a:t>
            </a:r>
          </a:p>
          <a:p>
            <a:pPr eaLnBrk="1" hangingPunct="1">
              <a:buFont typeface="Wingdings" pitchFamily="2" charset="2"/>
              <a:buChar char="Ø"/>
            </a:pPr>
            <a:r>
              <a:rPr lang="fr-FR" dirty="0">
                <a:solidFill>
                  <a:srgbClr val="993300"/>
                </a:solidFill>
              </a:rPr>
              <a:t> Redevance spéciale </a:t>
            </a:r>
            <a:r>
              <a:rPr lang="fr-FR" b="0" dirty="0"/>
              <a:t>(collecte des déchets d’entreprises par la collecte OM municipale)</a:t>
            </a:r>
          </a:p>
          <a:p>
            <a:pPr eaLnBrk="1" hangingPunct="1">
              <a:buFont typeface="Wingdings" pitchFamily="2" charset="2"/>
              <a:buChar char="Ø"/>
            </a:pPr>
            <a:r>
              <a:rPr lang="fr-FR" dirty="0">
                <a:solidFill>
                  <a:srgbClr val="993300"/>
                </a:solidFill>
              </a:rPr>
              <a:t> Budget général (TVA)</a:t>
            </a: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ransition spd="med">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53752"/>
            <a:ext cx="5184576" cy="1143000"/>
          </a:xfrm>
        </p:spPr>
        <p:txBody>
          <a:bodyPr/>
          <a:lstStyle/>
          <a:p>
            <a:pPr algn="ctr"/>
            <a:r>
              <a:rPr lang="fr-FR" b="1" dirty="0" smtClean="0">
                <a:solidFill>
                  <a:srgbClr val="FF3300"/>
                </a:solidFill>
                <a:latin typeface="Arial" pitchFamily="34" charset="0"/>
                <a:cs typeface="Arial" pitchFamily="34" charset="0"/>
              </a:rPr>
              <a:t>S O M M A I R E</a:t>
            </a:r>
            <a:endParaRPr lang="fr-FR" b="1" dirty="0">
              <a:solidFill>
                <a:srgbClr val="FF3300"/>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3</a:t>
            </a:fld>
            <a:endParaRPr lang="fr-FR" dirty="0"/>
          </a:p>
        </p:txBody>
      </p:sp>
      <p:sp>
        <p:nvSpPr>
          <p:cNvPr id="4" name="Espace réservé du contenu 3"/>
          <p:cNvSpPr>
            <a:spLocks noGrp="1"/>
          </p:cNvSpPr>
          <p:nvPr>
            <p:ph sz="quarter" idx="1"/>
          </p:nvPr>
        </p:nvSpPr>
        <p:spPr/>
        <p:txBody>
          <a:bodyPr/>
          <a:lstStyle/>
          <a:p>
            <a:pPr marL="514350" indent="-514350">
              <a:buClrTx/>
              <a:buFont typeface="+mj-lt"/>
              <a:buAutoNum type="arabicPeriod"/>
            </a:pPr>
            <a:endParaRPr lang="fr-FR" dirty="0" smtClean="0"/>
          </a:p>
          <a:p>
            <a:pPr marL="514350" indent="-514350">
              <a:lnSpc>
                <a:spcPct val="150000"/>
              </a:lnSpc>
              <a:buClrTx/>
              <a:buFont typeface="+mj-lt"/>
              <a:buAutoNum type="arabicPeriod"/>
            </a:pPr>
            <a:r>
              <a:rPr lang="fr-FR" dirty="0" smtClean="0">
                <a:latin typeface="Arial" pitchFamily="34" charset="0"/>
                <a:cs typeface="Arial" pitchFamily="34" charset="0"/>
              </a:rPr>
              <a:t>Nature des déchets</a:t>
            </a:r>
          </a:p>
          <a:p>
            <a:pPr marL="514350" indent="-514350">
              <a:lnSpc>
                <a:spcPct val="150000"/>
              </a:lnSpc>
              <a:buClrTx/>
              <a:buFont typeface="+mj-lt"/>
              <a:buAutoNum type="arabicPeriod"/>
            </a:pPr>
            <a:r>
              <a:rPr lang="fr-FR" dirty="0" smtClean="0">
                <a:latin typeface="Arial" pitchFamily="34" charset="0"/>
                <a:cs typeface="Arial" pitchFamily="34" charset="0"/>
              </a:rPr>
              <a:t>Pourquoi se préoccuper des déchets</a:t>
            </a:r>
          </a:p>
          <a:p>
            <a:pPr marL="514350" indent="-514350">
              <a:lnSpc>
                <a:spcPct val="150000"/>
              </a:lnSpc>
              <a:buClrTx/>
              <a:buFont typeface="+mj-lt"/>
              <a:buAutoNum type="arabicPeriod"/>
            </a:pPr>
            <a:r>
              <a:rPr lang="fr-FR" dirty="0" smtClean="0">
                <a:latin typeface="Arial" pitchFamily="34" charset="0"/>
                <a:cs typeface="Arial" pitchFamily="34" charset="0"/>
              </a:rPr>
              <a:t>L’importance des gisements</a:t>
            </a:r>
          </a:p>
          <a:p>
            <a:pPr marL="514350" indent="-514350">
              <a:lnSpc>
                <a:spcPct val="150000"/>
              </a:lnSpc>
              <a:buClrTx/>
              <a:buFont typeface="+mj-lt"/>
              <a:buAutoNum type="arabicPeriod"/>
            </a:pPr>
            <a:r>
              <a:rPr lang="fr-FR" dirty="0" smtClean="0">
                <a:latin typeface="Arial" pitchFamily="34" charset="0"/>
                <a:cs typeface="Arial" pitchFamily="34" charset="0"/>
              </a:rPr>
              <a:t>Les acteurs des déchets et leur rôle</a:t>
            </a:r>
          </a:p>
          <a:p>
            <a:pPr marL="514350" indent="-514350">
              <a:lnSpc>
                <a:spcPct val="150000"/>
              </a:lnSpc>
              <a:buClrTx/>
              <a:buFont typeface="+mj-lt"/>
              <a:buAutoNum type="arabicPeriod"/>
            </a:pPr>
            <a:r>
              <a:rPr lang="fr-FR" dirty="0" smtClean="0">
                <a:latin typeface="Arial" pitchFamily="34" charset="0"/>
                <a:cs typeface="Arial" pitchFamily="34" charset="0"/>
              </a:rPr>
              <a:t>La prévention et l’écoconception</a:t>
            </a:r>
          </a:p>
          <a:p>
            <a:pPr marL="514350" indent="-514350">
              <a:buClrTx/>
              <a:buFont typeface="+mj-lt"/>
              <a:buAutoNum type="arabicPeriod"/>
            </a:pPr>
            <a:endParaRPr lang="fr-FR" dirty="0">
              <a:latin typeface="Arial" pitchFamily="34" charset="0"/>
              <a:cs typeface="Arial" pitchFamily="34" charset="0"/>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310763"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274638"/>
            <a:ext cx="4608512" cy="778098"/>
          </a:xfrm>
        </p:spPr>
        <p:txBody>
          <a:bodyPr>
            <a:normAutofit/>
          </a:bodyPr>
          <a:lstStyle/>
          <a:p>
            <a:pPr algn="ctr"/>
            <a:r>
              <a:rPr lang="fr-FR" sz="2600" b="1" dirty="0" smtClean="0">
                <a:solidFill>
                  <a:srgbClr val="CC3300"/>
                </a:solidFill>
              </a:rPr>
              <a:t>Evolution de la TGAP</a:t>
            </a:r>
            <a:endParaRPr lang="fr-FR" sz="2600" b="1" dirty="0">
              <a:solidFill>
                <a:srgbClr val="CC3300"/>
              </a:solidFill>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30</a:t>
            </a:fld>
            <a:endParaRPr lang="fr-FR"/>
          </a:p>
        </p:txBody>
      </p:sp>
      <p:sp>
        <p:nvSpPr>
          <p:cNvPr id="4" name="Espace réservé du contenu 3"/>
          <p:cNvSpPr>
            <a:spLocks noGrp="1"/>
          </p:cNvSpPr>
          <p:nvPr>
            <p:ph sz="quarter" idx="1"/>
          </p:nvPr>
        </p:nvSpPr>
        <p:spPr>
          <a:xfrm>
            <a:off x="349696" y="1124744"/>
            <a:ext cx="8686800" cy="5184576"/>
          </a:xfrm>
        </p:spPr>
        <p:txBody>
          <a:bodyPr>
            <a:normAutofit/>
          </a:bodyPr>
          <a:lstStyle/>
          <a:p>
            <a:pPr algn="just"/>
            <a:r>
              <a:rPr lang="fr-FR" sz="1800" dirty="0" smtClean="0">
                <a:latin typeface="Arial" pitchFamily="34" charset="0"/>
                <a:cs typeface="Arial" pitchFamily="34" charset="0"/>
              </a:rPr>
              <a:t>La baisse des rentrées TGAP déchets ne peut permettre de continuer à contribuer au financement d’installations de valorisation des déchets (centres de tri, méthaniseurs, valorisation du biogaz, les combustibles liquides de substitution, etc.) ou des recherches-développements de nouveaux procédés.</a:t>
            </a:r>
          </a:p>
          <a:p>
            <a:pPr algn="just">
              <a:lnSpc>
                <a:spcPct val="110000"/>
              </a:lnSpc>
            </a:pPr>
            <a:r>
              <a:rPr lang="fr-FR" sz="1800" dirty="0" smtClean="0">
                <a:latin typeface="Arial" pitchFamily="34" charset="0"/>
                <a:cs typeface="Arial" pitchFamily="34" charset="0"/>
              </a:rPr>
              <a:t>La TGAP a permis de favoriser la mise en place de solutions d’amélioration du fonctionnement des installations existantes (captation du biogaz, exploitation en mode bioréacteur des ISDND, amélioration de la performance énergétique des incinérateurs, développement des valorisations matière par des installations modernes de tri, des installations de compostage ou de production d’engrais).  </a:t>
            </a:r>
          </a:p>
          <a:p>
            <a:pPr algn="just"/>
            <a:r>
              <a:rPr lang="fr-FR" sz="1800" dirty="0" smtClean="0">
                <a:latin typeface="Arial" pitchFamily="34" charset="0"/>
                <a:cs typeface="Arial" pitchFamily="34" charset="0"/>
              </a:rPr>
              <a:t>Le caractère incitatif ainsi observé fait que la TGAP va évoluer en augmentant son taux, en atténuant les effets de modulation (NO</a:t>
            </a:r>
            <a:r>
              <a:rPr lang="fr-FR" sz="1800" baseline="-25000" dirty="0" smtClean="0">
                <a:latin typeface="Arial" pitchFamily="34" charset="0"/>
                <a:cs typeface="Arial" pitchFamily="34" charset="0"/>
              </a:rPr>
              <a:t>x</a:t>
            </a:r>
            <a:r>
              <a:rPr lang="fr-FR" sz="1800" dirty="0" smtClean="0">
                <a:latin typeface="Arial" pitchFamily="34" charset="0"/>
                <a:cs typeface="Arial" pitchFamily="34" charset="0"/>
              </a:rPr>
              <a:t> &lt; 80, </a:t>
            </a:r>
            <a:r>
              <a:rPr lang="fr-FR" sz="1800" dirty="0" err="1" smtClean="0">
                <a:latin typeface="Arial" pitchFamily="34" charset="0"/>
                <a:cs typeface="Arial" pitchFamily="34" charset="0"/>
              </a:rPr>
              <a:t>valo</a:t>
            </a:r>
            <a:r>
              <a:rPr lang="fr-FR" sz="1800" dirty="0" smtClean="0">
                <a:latin typeface="Arial" pitchFamily="34" charset="0"/>
                <a:cs typeface="Arial" pitchFamily="34" charset="0"/>
              </a:rPr>
              <a:t> biogaz &gt; 75 %, exploitation certifiée ISO, haute performance énergétique, etc.) et se caler mieux encore sur les effets environnementaux des installations  (gaz à effet de serre, consommation d’énergie, émissions sonores, pollution de l’air, etc.).</a:t>
            </a:r>
          </a:p>
          <a:p>
            <a:pPr algn="just"/>
            <a:r>
              <a:rPr lang="fr-FR" sz="1800" dirty="0" smtClean="0">
                <a:latin typeface="Arial" pitchFamily="34" charset="0"/>
                <a:cs typeface="Arial" pitchFamily="34" charset="0"/>
              </a:rPr>
              <a:t>Ces nouvelles ressources serviront en priorité à accompagner le développement de la valorisation des déchets organiques et des déchets du BTP.</a:t>
            </a:r>
            <a:endParaRPr lang="fr-FR" sz="1800" dirty="0">
              <a:latin typeface="Arial" pitchFamily="34" charset="0"/>
              <a:cs typeface="Arial" pitchFamily="34" charset="0"/>
            </a:endParaRP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C85AEDD1-C312-4637-8968-9215ADDB3C54}" type="slidenum">
              <a:rPr lang="fr-FR"/>
              <a:pPr/>
              <a:t>31</a:t>
            </a:fld>
            <a:endParaRPr lang="fr-FR"/>
          </a:p>
        </p:txBody>
      </p:sp>
      <p:sp>
        <p:nvSpPr>
          <p:cNvPr id="49157" name="Text Box 5"/>
          <p:cNvSpPr txBox="1">
            <a:spLocks noChangeArrowheads="1"/>
          </p:cNvSpPr>
          <p:nvPr/>
        </p:nvSpPr>
        <p:spPr bwMode="auto">
          <a:xfrm>
            <a:off x="1" y="476672"/>
            <a:ext cx="9144000" cy="5016758"/>
          </a:xfrm>
          <a:prstGeom prst="rect">
            <a:avLst/>
          </a:prstGeom>
          <a:noFill/>
          <a:ln w="9525">
            <a:noFill/>
            <a:miter lim="800000"/>
            <a:headEnd/>
            <a:tailEnd/>
          </a:ln>
          <a:effectLst/>
        </p:spPr>
        <p:txBody>
          <a:bodyPr wrap="square">
            <a:spAutoFit/>
          </a:bodyPr>
          <a:lstStyle/>
          <a:p>
            <a:pPr eaLnBrk="1" hangingPunct="1"/>
            <a:r>
              <a:rPr lang="fr-FR" sz="2800" dirty="0" smtClean="0">
                <a:solidFill>
                  <a:srgbClr val="009900"/>
                </a:solidFill>
              </a:rPr>
              <a:t> </a:t>
            </a:r>
            <a:r>
              <a:rPr lang="fr-FR" sz="2600" dirty="0">
                <a:solidFill>
                  <a:srgbClr val="CC3300"/>
                </a:solidFill>
              </a:rPr>
              <a:t>Les installations du secteur des </a:t>
            </a:r>
            <a:r>
              <a:rPr lang="fr-FR" sz="2600" dirty="0" smtClean="0">
                <a:solidFill>
                  <a:srgbClr val="CC3300"/>
                </a:solidFill>
              </a:rPr>
              <a:t>déchets en 2010</a:t>
            </a:r>
            <a:endParaRPr lang="fr-FR" sz="2600" b="0" dirty="0">
              <a:solidFill>
                <a:srgbClr val="CC3300"/>
              </a:solidFill>
            </a:endParaRPr>
          </a:p>
          <a:p>
            <a:pPr eaLnBrk="1" hangingPunct="1"/>
            <a:endParaRPr lang="fr-FR" sz="2800" b="0" dirty="0">
              <a:solidFill>
                <a:srgbClr val="009900"/>
              </a:solidFill>
            </a:endParaRPr>
          </a:p>
          <a:p>
            <a:pPr eaLnBrk="1" hangingPunct="1">
              <a:buFontTx/>
              <a:buChar char="•"/>
            </a:pPr>
            <a:r>
              <a:rPr lang="fr-FR" sz="2400" b="0" dirty="0" smtClean="0"/>
              <a:t> 366 installations de tri (8 301 kt), </a:t>
            </a:r>
          </a:p>
          <a:p>
            <a:pPr eaLnBrk="1" hangingPunct="1">
              <a:buFontTx/>
              <a:buChar char="•"/>
            </a:pPr>
            <a:r>
              <a:rPr lang="fr-FR" sz="2400" b="0" dirty="0" smtClean="0"/>
              <a:t> 114 incinérateurs avec dispositif de valorisation énergétique (13782 kt),</a:t>
            </a:r>
          </a:p>
          <a:p>
            <a:pPr eaLnBrk="1" hangingPunct="1">
              <a:buFontTx/>
              <a:buChar char="•"/>
            </a:pPr>
            <a:r>
              <a:rPr lang="fr-FR" sz="2400" b="0" dirty="0" smtClean="0"/>
              <a:t> 15 incinérateurs sans dispositif de valorisation (355 kt),</a:t>
            </a:r>
          </a:p>
          <a:p>
            <a:pPr eaLnBrk="1" hangingPunct="1">
              <a:buFontTx/>
              <a:buChar char="•"/>
            </a:pPr>
            <a:r>
              <a:rPr lang="fr-FR" sz="2400" b="0" dirty="0" smtClean="0"/>
              <a:t> </a:t>
            </a:r>
            <a:r>
              <a:rPr lang="fr-FR" sz="2400" b="0" dirty="0"/>
              <a:t>14 incinérateurs de déchets </a:t>
            </a:r>
            <a:r>
              <a:rPr lang="fr-FR" sz="2400" b="0" dirty="0" smtClean="0"/>
              <a:t>industriels dangereux,</a:t>
            </a:r>
            <a:endParaRPr lang="fr-FR" sz="2400" b="0" dirty="0"/>
          </a:p>
          <a:p>
            <a:pPr eaLnBrk="1" hangingPunct="1">
              <a:buFontTx/>
              <a:buChar char="•"/>
            </a:pPr>
            <a:r>
              <a:rPr lang="fr-FR" sz="2400" b="0" dirty="0"/>
              <a:t> </a:t>
            </a:r>
            <a:r>
              <a:rPr lang="fr-FR" sz="2400" b="0" dirty="0" smtClean="0"/>
              <a:t>593 </a:t>
            </a:r>
            <a:r>
              <a:rPr lang="fr-FR" sz="2400" b="0" dirty="0"/>
              <a:t>unités de </a:t>
            </a:r>
            <a:r>
              <a:rPr lang="fr-FR" sz="2400" b="0" dirty="0" smtClean="0"/>
              <a:t>compostage (6 233 kt),</a:t>
            </a:r>
          </a:p>
          <a:p>
            <a:pPr eaLnBrk="1" hangingPunct="1">
              <a:buFontTx/>
              <a:buChar char="•"/>
            </a:pPr>
            <a:r>
              <a:rPr lang="fr-FR" sz="2400" b="0" dirty="0" smtClean="0"/>
              <a:t> 9 installations de méthanisation (471 kt),</a:t>
            </a:r>
          </a:p>
          <a:p>
            <a:pPr eaLnBrk="1" hangingPunct="1">
              <a:buFontTx/>
              <a:buChar char="•"/>
            </a:pPr>
            <a:r>
              <a:rPr lang="fr-FR" sz="2400" b="0" dirty="0" smtClean="0"/>
              <a:t> 57 installation de maturation de mâchefers (2 216 kt),</a:t>
            </a:r>
            <a:endParaRPr lang="fr-FR" sz="2400" b="0" dirty="0"/>
          </a:p>
          <a:p>
            <a:pPr eaLnBrk="1" hangingPunct="1">
              <a:buFontTx/>
              <a:buChar char="•"/>
            </a:pPr>
            <a:r>
              <a:rPr lang="fr-FR" sz="2400" b="0" dirty="0"/>
              <a:t> </a:t>
            </a:r>
            <a:r>
              <a:rPr lang="fr-FR" sz="2400" b="0" dirty="0" smtClean="0"/>
              <a:t>4561 déchèteries </a:t>
            </a:r>
            <a:endParaRPr lang="fr-FR" sz="2400" b="0" dirty="0"/>
          </a:p>
          <a:p>
            <a:pPr eaLnBrk="1" hangingPunct="1">
              <a:buFontTx/>
              <a:buChar char="•"/>
            </a:pPr>
            <a:r>
              <a:rPr lang="fr-FR" sz="2400" b="0" dirty="0"/>
              <a:t> </a:t>
            </a:r>
            <a:r>
              <a:rPr lang="fr-FR" sz="2400" b="0" dirty="0" smtClean="0"/>
              <a:t>250 CSDND </a:t>
            </a:r>
            <a:endParaRPr lang="fr-FR" sz="2400" b="0" dirty="0"/>
          </a:p>
          <a:p>
            <a:pPr eaLnBrk="1" hangingPunct="1">
              <a:buFontTx/>
              <a:buChar char="•"/>
            </a:pPr>
            <a:r>
              <a:rPr lang="fr-FR" sz="2400" b="0" dirty="0"/>
              <a:t> </a:t>
            </a:r>
            <a:r>
              <a:rPr lang="fr-FR" sz="2400" b="0" dirty="0" smtClean="0"/>
              <a:t>14 CSDD (ex </a:t>
            </a:r>
            <a:r>
              <a:rPr lang="fr-FR" sz="2400" b="0" dirty="0"/>
              <a:t>classe </a:t>
            </a:r>
            <a:r>
              <a:rPr lang="fr-FR" sz="2400" b="0" dirty="0" smtClean="0"/>
              <a:t>1).</a:t>
            </a:r>
            <a:endParaRPr lang="fr-FR" sz="2400" b="0"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31697"/>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49157"/>
                                        </p:tgtEl>
                                        <p:attrNameLst>
                                          <p:attrName>style.visibility</p:attrName>
                                        </p:attrNameLst>
                                      </p:cBhvr>
                                      <p:to>
                                        <p:strVal val="visible"/>
                                      </p:to>
                                    </p:set>
                                    <p:animEffect transition="in" filter="diamond(out)">
                                      <p:cBhvr>
                                        <p:cTn id="7" dur="20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A6EF4880-3973-4BAE-8212-47E782FCF05F}" type="slidenum">
              <a:rPr lang="fr-FR"/>
              <a:pPr/>
              <a:t>32</a:t>
            </a:fld>
            <a:endParaRPr lang="fr-FR"/>
          </a:p>
        </p:txBody>
      </p:sp>
      <p:sp>
        <p:nvSpPr>
          <p:cNvPr id="89092" name="Rectangle 4"/>
          <p:cNvSpPr>
            <a:spLocks noChangeArrowheads="1"/>
          </p:cNvSpPr>
          <p:nvPr/>
        </p:nvSpPr>
        <p:spPr bwMode="auto">
          <a:xfrm>
            <a:off x="179512" y="1006569"/>
            <a:ext cx="8712968" cy="5659554"/>
          </a:xfrm>
          <a:prstGeom prst="rect">
            <a:avLst/>
          </a:prstGeom>
          <a:noFill/>
          <a:ln w="9525">
            <a:noFill/>
            <a:miter lim="800000"/>
            <a:headEnd/>
            <a:tailEnd/>
          </a:ln>
          <a:effectLst/>
        </p:spPr>
        <p:txBody>
          <a:bodyPr wrap="square" lIns="0" tIns="0" rIns="0" bIns="26979" anchor="ctr">
            <a:spAutoFit/>
          </a:bodyPr>
          <a:lstStyle/>
          <a:p>
            <a:pPr algn="ctr"/>
            <a:endParaRPr lang="fr-FR" b="0" dirty="0"/>
          </a:p>
          <a:p>
            <a:r>
              <a:rPr lang="fr-FR" sz="2400" b="0" dirty="0"/>
              <a:t>S</a:t>
            </a:r>
            <a:r>
              <a:rPr lang="fr-FR" sz="2400" b="0" dirty="0" smtClean="0"/>
              <a:t>tockage </a:t>
            </a:r>
            <a:r>
              <a:rPr lang="fr-FR" sz="2400" b="0" dirty="0"/>
              <a:t>:		   </a:t>
            </a:r>
            <a:r>
              <a:rPr lang="fr-FR" sz="2400" b="0" dirty="0" smtClean="0"/>
              <a:t>	40 </a:t>
            </a:r>
            <a:r>
              <a:rPr lang="fr-FR" sz="2400" b="0" dirty="0"/>
              <a:t>% des quantités collectées </a:t>
            </a:r>
          </a:p>
          <a:p>
            <a:endParaRPr lang="fr-FR" sz="2400" b="0" dirty="0"/>
          </a:p>
          <a:p>
            <a:r>
              <a:rPr lang="fr-FR" sz="2400" b="0" dirty="0" smtClean="0"/>
              <a:t>Traitement </a:t>
            </a:r>
            <a:r>
              <a:rPr lang="fr-FR" sz="2400" b="0" dirty="0"/>
              <a:t>thermique : </a:t>
            </a:r>
            <a:r>
              <a:rPr lang="fr-FR" sz="2400" b="0" dirty="0" smtClean="0"/>
              <a:t>	29 </a:t>
            </a:r>
            <a:r>
              <a:rPr lang="fr-FR" sz="2400" b="0" dirty="0"/>
              <a:t>% des quantités collectées </a:t>
            </a:r>
          </a:p>
          <a:p>
            <a:endParaRPr lang="fr-FR" sz="2400" b="0" dirty="0"/>
          </a:p>
          <a:p>
            <a:r>
              <a:rPr lang="fr-FR" sz="2400" b="0" dirty="0"/>
              <a:t>T</a:t>
            </a:r>
            <a:r>
              <a:rPr lang="fr-FR" sz="2400" b="0" dirty="0" smtClean="0"/>
              <a:t>ri </a:t>
            </a:r>
            <a:r>
              <a:rPr lang="fr-FR" sz="2400" b="0" dirty="0"/>
              <a:t>pour recyclage : 	   </a:t>
            </a:r>
            <a:r>
              <a:rPr lang="fr-FR" sz="2400" b="0" dirty="0" smtClean="0"/>
              <a:t>	17 </a:t>
            </a:r>
            <a:r>
              <a:rPr lang="fr-FR" sz="2400" b="0" dirty="0"/>
              <a:t>% des quantités collectées </a:t>
            </a:r>
          </a:p>
          <a:p>
            <a:endParaRPr lang="fr-FR" sz="2400" b="0" dirty="0"/>
          </a:p>
          <a:p>
            <a:r>
              <a:rPr lang="fr-FR" sz="2400" b="0" dirty="0" smtClean="0"/>
              <a:t>Compostage </a:t>
            </a:r>
            <a:r>
              <a:rPr lang="fr-FR" sz="2400" b="0" dirty="0"/>
              <a:t>: </a:t>
            </a:r>
            <a:r>
              <a:rPr lang="fr-FR" sz="2400" b="0" dirty="0" smtClean="0"/>
              <a:t>	     	   6 </a:t>
            </a:r>
            <a:r>
              <a:rPr lang="fr-FR" sz="2400" b="0" dirty="0"/>
              <a:t>% des quantités collectées</a:t>
            </a:r>
            <a:r>
              <a:rPr lang="fr-FR" dirty="0"/>
              <a:t> </a:t>
            </a:r>
            <a:endParaRPr lang="fr-FR" dirty="0" smtClean="0"/>
          </a:p>
          <a:p>
            <a:endParaRPr lang="fr-FR" dirty="0" smtClean="0"/>
          </a:p>
          <a:p>
            <a:r>
              <a:rPr lang="fr-FR" sz="2400" b="0" dirty="0" smtClean="0"/>
              <a:t>Méthanisation :		   1 % des quantités collectées</a:t>
            </a:r>
          </a:p>
          <a:p>
            <a:endParaRPr lang="fr-FR" sz="2400" b="0" dirty="0" smtClean="0"/>
          </a:p>
          <a:p>
            <a:r>
              <a:rPr lang="fr-FR" sz="2400" b="0" dirty="0" smtClean="0"/>
              <a:t>Refus des traitements :	    7 % des quantités collectées sont 					essentiellement dirigées vers 					le stockage(2/3) et 							l’incinération (1/3).</a:t>
            </a:r>
            <a:endParaRPr lang="fr-FR" dirty="0" smtClean="0"/>
          </a:p>
          <a:p>
            <a:endParaRPr lang="fr-FR" b="0" dirty="0"/>
          </a:p>
        </p:txBody>
      </p:sp>
      <p:sp>
        <p:nvSpPr>
          <p:cNvPr id="89093" name="Text Box 5"/>
          <p:cNvSpPr txBox="1">
            <a:spLocks noChangeArrowheads="1"/>
          </p:cNvSpPr>
          <p:nvPr/>
        </p:nvSpPr>
        <p:spPr bwMode="auto">
          <a:xfrm>
            <a:off x="34925" y="548680"/>
            <a:ext cx="8281491" cy="461665"/>
          </a:xfrm>
          <a:prstGeom prst="rect">
            <a:avLst/>
          </a:prstGeom>
          <a:noFill/>
          <a:ln w="9525">
            <a:noFill/>
            <a:miter lim="800000"/>
            <a:headEnd/>
            <a:tailEnd/>
          </a:ln>
          <a:effectLst/>
        </p:spPr>
        <p:txBody>
          <a:bodyPr wrap="square">
            <a:spAutoFit/>
          </a:bodyPr>
          <a:lstStyle/>
          <a:p>
            <a:pPr algn="ctr">
              <a:spcBef>
                <a:spcPct val="50000"/>
              </a:spcBef>
            </a:pPr>
            <a:r>
              <a:rPr lang="fr-FR" sz="2400" dirty="0" smtClean="0">
                <a:solidFill>
                  <a:srgbClr val="CC3300"/>
                </a:solidFill>
              </a:rPr>
              <a:t>Destinations des </a:t>
            </a:r>
            <a:r>
              <a:rPr lang="fr-FR" sz="2400" dirty="0">
                <a:solidFill>
                  <a:srgbClr val="CC3300"/>
                </a:solidFill>
              </a:rPr>
              <a:t>déchets ménagers collectés en </a:t>
            </a:r>
            <a:r>
              <a:rPr lang="fr-FR" sz="2400" dirty="0" smtClean="0">
                <a:solidFill>
                  <a:srgbClr val="CC3300"/>
                </a:solidFill>
              </a:rPr>
              <a:t>2010 </a:t>
            </a:r>
            <a:endParaRPr lang="fr-FR" sz="2400" dirty="0">
              <a:solidFill>
                <a:srgbClr val="CC3300"/>
              </a:solidFill>
            </a:endParaRPr>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9093"/>
                                        </p:tgtEl>
                                        <p:attrNameLst>
                                          <p:attrName>style.visibility</p:attrName>
                                        </p:attrNameLst>
                                      </p:cBhvr>
                                      <p:to>
                                        <p:strVal val="visible"/>
                                      </p:to>
                                    </p:set>
                                    <p:animEffect transition="in" filter="wedge">
                                      <p:cBhvr>
                                        <p:cTn id="7" dur="2000"/>
                                        <p:tgtEl>
                                          <p:spTgt spid="89093"/>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9092"/>
                                        </p:tgtEl>
                                        <p:attrNameLst>
                                          <p:attrName>style.visibility</p:attrName>
                                        </p:attrNameLst>
                                      </p:cBhvr>
                                      <p:to>
                                        <p:strVal val="visible"/>
                                      </p:to>
                                    </p:set>
                                    <p:animEffect transition="in" filter="wedge">
                                      <p:cBhvr>
                                        <p:cTn id="10" dur="20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1F10630E-AE28-4076-B467-A86C3DFAD3C4}" type="slidenum">
              <a:rPr lang="fr-FR"/>
              <a:pPr/>
              <a:t>33</a:t>
            </a:fld>
            <a:endParaRPr lang="fr-FR" dirty="0"/>
          </a:p>
        </p:txBody>
      </p:sp>
      <p:sp>
        <p:nvSpPr>
          <p:cNvPr id="88068" name="Rectangle 4"/>
          <p:cNvSpPr>
            <a:spLocks noChangeArrowheads="1"/>
          </p:cNvSpPr>
          <p:nvPr/>
        </p:nvSpPr>
        <p:spPr bwMode="auto">
          <a:xfrm>
            <a:off x="395288" y="1389731"/>
            <a:ext cx="8424862" cy="4459225"/>
          </a:xfrm>
          <a:prstGeom prst="rect">
            <a:avLst/>
          </a:prstGeom>
          <a:noFill/>
          <a:ln w="9525">
            <a:noFill/>
            <a:miter lim="800000"/>
            <a:headEnd/>
            <a:tailEnd/>
          </a:ln>
          <a:effectLst/>
        </p:spPr>
        <p:txBody>
          <a:bodyPr wrap="square" lIns="0" tIns="0" rIns="0" bIns="26979" anchor="ctr">
            <a:spAutoFit/>
          </a:bodyPr>
          <a:lstStyle/>
          <a:p>
            <a:pPr algn="just"/>
            <a:r>
              <a:rPr lang="fr-FR" sz="2400" b="0" dirty="0" smtClean="0"/>
              <a:t>En 2010,</a:t>
            </a:r>
            <a:r>
              <a:rPr lang="fr-FR" sz="2400" b="0" dirty="0"/>
              <a:t> </a:t>
            </a:r>
            <a:r>
              <a:rPr lang="fr-FR" sz="2400" b="0" dirty="0" smtClean="0"/>
              <a:t>5,7</a:t>
            </a:r>
            <a:r>
              <a:rPr lang="fr-FR" sz="2400" b="0" dirty="0"/>
              <a:t> </a:t>
            </a:r>
            <a:r>
              <a:rPr lang="fr-FR" sz="2400" b="0" dirty="0" smtClean="0"/>
              <a:t>Mt </a:t>
            </a:r>
            <a:r>
              <a:rPr lang="fr-FR" sz="2400" b="0" dirty="0"/>
              <a:t>de déchets d'emballages ont été </a:t>
            </a:r>
            <a:r>
              <a:rPr lang="fr-FR" sz="2400" b="0" dirty="0" smtClean="0"/>
              <a:t>valorisées(recyclage </a:t>
            </a:r>
            <a:r>
              <a:rPr lang="fr-FR" sz="2400" b="0" dirty="0"/>
              <a:t>matière + valorisation énergétique), soit </a:t>
            </a:r>
            <a:r>
              <a:rPr lang="fr-FR" sz="2400" dirty="0" smtClean="0">
                <a:solidFill>
                  <a:srgbClr val="990033"/>
                </a:solidFill>
              </a:rPr>
              <a:t>68</a:t>
            </a:r>
            <a:r>
              <a:rPr lang="fr-FR" sz="2400" dirty="0">
                <a:solidFill>
                  <a:srgbClr val="990033"/>
                </a:solidFill>
              </a:rPr>
              <a:t> % </a:t>
            </a:r>
            <a:r>
              <a:rPr lang="fr-FR" sz="2400" dirty="0" smtClean="0">
                <a:solidFill>
                  <a:srgbClr val="990033"/>
                </a:solidFill>
              </a:rPr>
              <a:t>du gisement</a:t>
            </a:r>
            <a:r>
              <a:rPr lang="fr-FR" sz="2400" b="0" dirty="0" smtClean="0"/>
              <a:t> </a:t>
            </a:r>
            <a:r>
              <a:rPr lang="fr-FR" sz="2400" b="0" dirty="0"/>
              <a:t>global des déchets </a:t>
            </a:r>
            <a:r>
              <a:rPr lang="fr-FR" sz="2400" b="0" dirty="0" smtClean="0"/>
              <a:t>d'emballages (8,3 Mt). Le recyclage a permis d’éviter </a:t>
            </a:r>
            <a:r>
              <a:rPr lang="fr-FR" sz="2400" dirty="0" smtClean="0">
                <a:solidFill>
                  <a:schemeClr val="accent2"/>
                </a:solidFill>
              </a:rPr>
              <a:t>19,6 Mt d’émissions de CO</a:t>
            </a:r>
            <a:r>
              <a:rPr lang="fr-FR" sz="2400" baseline="-25000" dirty="0" smtClean="0">
                <a:solidFill>
                  <a:schemeClr val="accent2"/>
                </a:solidFill>
              </a:rPr>
              <a:t>2</a:t>
            </a:r>
            <a:r>
              <a:rPr lang="fr-FR" sz="2400" dirty="0" smtClean="0">
                <a:solidFill>
                  <a:schemeClr val="accent2"/>
                </a:solidFill>
              </a:rPr>
              <a:t> </a:t>
            </a:r>
            <a:r>
              <a:rPr lang="fr-FR" sz="2400" b="0" dirty="0" smtClean="0"/>
              <a:t>et de réutiliser au total 15 Mt de matériaux (bois, papier, cartons, verre, plastiques, etc.).</a:t>
            </a:r>
            <a:endParaRPr lang="fr-FR" sz="2400" b="0" dirty="0"/>
          </a:p>
          <a:p>
            <a:pPr algn="ctr"/>
            <a:r>
              <a:rPr lang="fr-FR" sz="2400" b="0" dirty="0"/>
              <a:t> </a:t>
            </a:r>
          </a:p>
          <a:p>
            <a:pPr algn="just"/>
            <a:r>
              <a:rPr lang="fr-FR" sz="2400" b="0" dirty="0"/>
              <a:t>Toujours en </a:t>
            </a:r>
            <a:r>
              <a:rPr lang="fr-FR" sz="2400" b="0" dirty="0" smtClean="0"/>
              <a:t>2010, </a:t>
            </a:r>
            <a:r>
              <a:rPr lang="fr-FR" sz="2400" b="0" dirty="0"/>
              <a:t>l'incinération de </a:t>
            </a:r>
            <a:r>
              <a:rPr lang="fr-FR" sz="2400" b="0" dirty="0" smtClean="0"/>
              <a:t>14,2</a:t>
            </a:r>
            <a:r>
              <a:rPr lang="fr-FR" sz="2400" b="0" dirty="0"/>
              <a:t> </a:t>
            </a:r>
            <a:r>
              <a:rPr lang="fr-FR" sz="2400" b="0" dirty="0" smtClean="0"/>
              <a:t>Mt </a:t>
            </a:r>
            <a:r>
              <a:rPr lang="fr-FR" sz="2400" b="0" dirty="0"/>
              <a:t>a permis de produire 3 </a:t>
            </a:r>
            <a:r>
              <a:rPr lang="fr-FR" sz="2400" b="0" dirty="0" smtClean="0"/>
              <a:t>657</a:t>
            </a:r>
            <a:r>
              <a:rPr lang="fr-FR" sz="2400" b="0" dirty="0"/>
              <a:t> </a:t>
            </a:r>
            <a:r>
              <a:rPr lang="fr-FR" sz="2400" b="0" dirty="0" err="1"/>
              <a:t>GWh</a:t>
            </a:r>
            <a:r>
              <a:rPr lang="fr-FR" sz="2400" b="0" dirty="0"/>
              <a:t> Electrique et </a:t>
            </a:r>
            <a:r>
              <a:rPr lang="fr-FR" sz="2400" b="0" dirty="0" smtClean="0"/>
              <a:t>7589</a:t>
            </a:r>
            <a:r>
              <a:rPr lang="fr-FR" sz="2400" b="0" dirty="0"/>
              <a:t> </a:t>
            </a:r>
            <a:r>
              <a:rPr lang="fr-FR" sz="2400" b="0" dirty="0" err="1"/>
              <a:t>GWh</a:t>
            </a:r>
            <a:r>
              <a:rPr lang="fr-FR" sz="2400" b="0" dirty="0"/>
              <a:t> Thermique.</a:t>
            </a:r>
          </a:p>
          <a:p>
            <a:pPr algn="just"/>
            <a:r>
              <a:rPr lang="fr-FR" sz="2400" b="0" dirty="0"/>
              <a:t> </a:t>
            </a:r>
          </a:p>
          <a:p>
            <a:pPr algn="just"/>
            <a:r>
              <a:rPr lang="fr-FR" sz="2400" b="0" dirty="0"/>
              <a:t>Egalement en </a:t>
            </a:r>
            <a:r>
              <a:rPr lang="fr-FR" sz="2400" b="0" dirty="0" smtClean="0"/>
              <a:t>2010,</a:t>
            </a:r>
            <a:r>
              <a:rPr lang="fr-FR" sz="2400" b="0" dirty="0"/>
              <a:t> </a:t>
            </a:r>
            <a:r>
              <a:rPr lang="fr-FR" sz="2400" b="0" dirty="0" smtClean="0"/>
              <a:t>2,1</a:t>
            </a:r>
            <a:r>
              <a:rPr lang="fr-FR" sz="2400" b="0" dirty="0"/>
              <a:t> </a:t>
            </a:r>
            <a:r>
              <a:rPr lang="fr-FR" sz="2400" b="0" dirty="0" smtClean="0"/>
              <a:t>Mt </a:t>
            </a:r>
            <a:r>
              <a:rPr lang="fr-FR" sz="2400" b="0" dirty="0"/>
              <a:t>de compost </a:t>
            </a:r>
            <a:r>
              <a:rPr lang="fr-FR" sz="2400" b="0" dirty="0" smtClean="0"/>
              <a:t>ont </a:t>
            </a:r>
            <a:r>
              <a:rPr lang="fr-FR" sz="2400" b="0" dirty="0"/>
              <a:t>été </a:t>
            </a:r>
            <a:r>
              <a:rPr lang="fr-FR" sz="2400" b="0" dirty="0" smtClean="0"/>
              <a:t>produites </a:t>
            </a:r>
            <a:r>
              <a:rPr lang="fr-FR" sz="2400" b="0" dirty="0"/>
              <a:t>à partir </a:t>
            </a:r>
            <a:r>
              <a:rPr lang="fr-FR" sz="2400" b="0" dirty="0" smtClean="0"/>
              <a:t>des 6,2 Mt de </a:t>
            </a:r>
            <a:r>
              <a:rPr lang="fr-FR" sz="2400" b="0" dirty="0"/>
              <a:t>déchets végétaux.</a:t>
            </a:r>
            <a:r>
              <a:rPr lang="fr-FR" sz="2400" dirty="0"/>
              <a:t> </a:t>
            </a:r>
          </a:p>
        </p:txBody>
      </p:sp>
      <p:sp>
        <p:nvSpPr>
          <p:cNvPr id="88069" name="Text Box 5"/>
          <p:cNvSpPr txBox="1">
            <a:spLocks noChangeArrowheads="1"/>
          </p:cNvSpPr>
          <p:nvPr/>
        </p:nvSpPr>
        <p:spPr bwMode="auto">
          <a:xfrm>
            <a:off x="179388" y="548680"/>
            <a:ext cx="7200900" cy="519112"/>
          </a:xfrm>
          <a:prstGeom prst="rect">
            <a:avLst/>
          </a:prstGeom>
          <a:noFill/>
          <a:ln w="9525">
            <a:noFill/>
            <a:miter lim="800000"/>
            <a:headEnd/>
            <a:tailEnd/>
          </a:ln>
          <a:effectLst/>
        </p:spPr>
        <p:txBody>
          <a:bodyPr>
            <a:spAutoFit/>
          </a:bodyPr>
          <a:lstStyle/>
          <a:p>
            <a:pPr algn="ctr">
              <a:spcBef>
                <a:spcPct val="50000"/>
              </a:spcBef>
            </a:pPr>
            <a:r>
              <a:rPr lang="fr-FR" sz="2800" dirty="0" smtClean="0">
                <a:solidFill>
                  <a:srgbClr val="009900"/>
                </a:solidFill>
              </a:rPr>
              <a:t> </a:t>
            </a:r>
            <a:r>
              <a:rPr lang="fr-FR" sz="2800" dirty="0">
                <a:solidFill>
                  <a:srgbClr val="009900"/>
                </a:solidFill>
              </a:rPr>
              <a:t>La valorisation des déchets en </a:t>
            </a:r>
            <a:r>
              <a:rPr lang="fr-FR" sz="2800" dirty="0" smtClean="0">
                <a:solidFill>
                  <a:srgbClr val="009900"/>
                </a:solidFill>
              </a:rPr>
              <a:t>2010</a:t>
            </a:r>
            <a:endParaRPr lang="fr-FR" sz="2800" dirty="0">
              <a:solidFill>
                <a:srgbClr val="009900"/>
              </a:solidFill>
            </a:endParaRPr>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wedge">
                                      <p:cBhvr>
                                        <p:cTn id="7" dur="2000"/>
                                        <p:tgtEl>
                                          <p:spTgt spid="88069"/>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8068"/>
                                        </p:tgtEl>
                                        <p:attrNameLst>
                                          <p:attrName>style.visibility</p:attrName>
                                        </p:attrNameLst>
                                      </p:cBhvr>
                                      <p:to>
                                        <p:strVal val="visible"/>
                                      </p:to>
                                    </p:set>
                                    <p:animEffect transition="in" filter="wedge">
                                      <p:cBhvr>
                                        <p:cTn id="10" dur="20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6572EEF9-1273-4F62-8BE2-C1CC3A034B50}" type="slidenum">
              <a:rPr lang="fr-FR"/>
              <a:pPr/>
              <a:t>34</a:t>
            </a:fld>
            <a:endParaRPr lang="fr-FR"/>
          </a:p>
        </p:txBody>
      </p:sp>
      <p:sp>
        <p:nvSpPr>
          <p:cNvPr id="50181" name="Text Box 5"/>
          <p:cNvSpPr txBox="1">
            <a:spLocks noChangeArrowheads="1"/>
          </p:cNvSpPr>
          <p:nvPr/>
        </p:nvSpPr>
        <p:spPr bwMode="auto">
          <a:xfrm>
            <a:off x="250825" y="1196752"/>
            <a:ext cx="8893175" cy="5355312"/>
          </a:xfrm>
          <a:prstGeom prst="rect">
            <a:avLst/>
          </a:prstGeom>
          <a:noFill/>
          <a:ln w="9525">
            <a:noFill/>
            <a:miter lim="800000"/>
            <a:headEnd/>
            <a:tailEnd/>
          </a:ln>
          <a:effectLst/>
        </p:spPr>
        <p:txBody>
          <a:bodyPr>
            <a:spAutoFit/>
          </a:bodyPr>
          <a:lstStyle/>
          <a:p>
            <a:pPr marL="530225" indent="-530225" eaLnBrk="1" hangingPunct="1">
              <a:buFont typeface="Wingdings" pitchFamily="2" charset="2"/>
              <a:buChar char="v"/>
            </a:pPr>
            <a:r>
              <a:rPr lang="fr-FR" b="0" dirty="0" smtClean="0"/>
              <a:t> </a:t>
            </a:r>
            <a:r>
              <a:rPr lang="fr-FR" b="0" dirty="0"/>
              <a:t>Ils ne cessent de progresser. Pourquoi ?</a:t>
            </a:r>
          </a:p>
          <a:p>
            <a:pPr marL="709613" lvl="1" eaLnBrk="1" hangingPunct="1">
              <a:buFontTx/>
              <a:buChar char="•"/>
            </a:pPr>
            <a:r>
              <a:rPr lang="fr-FR" b="0" dirty="0"/>
              <a:t> développement des collectes </a:t>
            </a:r>
            <a:r>
              <a:rPr lang="fr-FR" b="0" dirty="0" smtClean="0"/>
              <a:t>sélectives et des déchetteries (1500 en 1996, 4500 en 2011),</a:t>
            </a:r>
          </a:p>
          <a:p>
            <a:pPr marL="709613" lvl="1" eaLnBrk="1" hangingPunct="1">
              <a:buFontTx/>
              <a:buChar char="•"/>
            </a:pPr>
            <a:r>
              <a:rPr lang="fr-FR" b="0" dirty="0" smtClean="0"/>
              <a:t> ils concernent tous les déchets municipaux (les déchets des ménages mais aussi le nettoyage des espaces communs et des marchés, des services techniques, élagages, etc.)</a:t>
            </a:r>
            <a:endParaRPr lang="fr-FR" b="0" dirty="0"/>
          </a:p>
          <a:p>
            <a:pPr marL="709613" lvl="1" eaLnBrk="1" hangingPunct="1">
              <a:buFontTx/>
              <a:buChar char="•"/>
            </a:pPr>
            <a:r>
              <a:rPr lang="fr-FR" b="0" dirty="0"/>
              <a:t> volonté des élus de fournir le meilleur service,</a:t>
            </a:r>
          </a:p>
          <a:p>
            <a:pPr marL="709613" lvl="1" eaLnBrk="1" hangingPunct="1">
              <a:buFontTx/>
              <a:buChar char="•"/>
            </a:pPr>
            <a:r>
              <a:rPr lang="fr-FR" b="0" dirty="0"/>
              <a:t> pas ou peu de compétence déchets indépendante autour des élus,</a:t>
            </a:r>
          </a:p>
          <a:p>
            <a:pPr marL="709613" lvl="1" eaLnBrk="1" hangingPunct="1">
              <a:buFontTx/>
              <a:buChar char="•"/>
            </a:pPr>
            <a:r>
              <a:rPr lang="fr-FR" b="0" dirty="0"/>
              <a:t> corrélativement, une pression forte des sociétés de service pour en vendre le maximum,</a:t>
            </a:r>
          </a:p>
          <a:p>
            <a:pPr marL="709613" lvl="1" eaLnBrk="1" hangingPunct="1">
              <a:buFontTx/>
              <a:buChar char="•"/>
            </a:pPr>
            <a:r>
              <a:rPr lang="fr-FR" b="0" dirty="0"/>
              <a:t> peu d’imagination dans la réduction des coûts,</a:t>
            </a:r>
          </a:p>
          <a:p>
            <a:pPr marL="709613" lvl="1" eaLnBrk="1" hangingPunct="1">
              <a:buFontTx/>
              <a:buChar char="•"/>
            </a:pPr>
            <a:r>
              <a:rPr lang="fr-FR" b="0" dirty="0"/>
              <a:t> peu de contraintes sur la réduction à la source,</a:t>
            </a:r>
          </a:p>
          <a:p>
            <a:pPr marL="709613" lvl="1" eaLnBrk="1" hangingPunct="1">
              <a:buFontTx/>
              <a:buChar char="•"/>
            </a:pPr>
            <a:r>
              <a:rPr lang="fr-FR" b="0" dirty="0"/>
              <a:t> le consommateur ne réagit pas encore (le seuil d’intolérance n’est pas atteint</a:t>
            </a:r>
            <a:r>
              <a:rPr lang="fr-FR" b="0" dirty="0" smtClean="0"/>
              <a:t>) sauf dans certains cas (passage TEOM à REOM).</a:t>
            </a:r>
            <a:endParaRPr lang="fr-FR" b="0" dirty="0"/>
          </a:p>
          <a:p>
            <a:pPr marL="530225" indent="-530225" eaLnBrk="1" hangingPunct="1">
              <a:buFont typeface="Wingdings" pitchFamily="2" charset="2"/>
              <a:buChar char="v"/>
            </a:pPr>
            <a:endParaRPr lang="fr-FR" b="0" dirty="0"/>
          </a:p>
          <a:p>
            <a:pPr marL="530225" indent="-530225" eaLnBrk="1" hangingPunct="1">
              <a:buFont typeface="Wingdings" pitchFamily="2" charset="2"/>
              <a:buChar char="v"/>
            </a:pPr>
            <a:r>
              <a:rPr lang="fr-FR" b="0" dirty="0"/>
              <a:t>De </a:t>
            </a:r>
            <a:r>
              <a:rPr lang="fr-FR" b="0" dirty="0" smtClean="0"/>
              <a:t>160 </a:t>
            </a:r>
            <a:r>
              <a:rPr lang="fr-FR" b="0" dirty="0"/>
              <a:t>à </a:t>
            </a:r>
            <a:r>
              <a:rPr lang="fr-FR" b="0" dirty="0" smtClean="0"/>
              <a:t>250 </a:t>
            </a:r>
            <a:r>
              <a:rPr lang="fr-FR" b="0" dirty="0"/>
              <a:t>€ par tonne (moyenne </a:t>
            </a:r>
            <a:r>
              <a:rPr lang="fr-FR" b="0" dirty="0" smtClean="0"/>
              <a:t>188 </a:t>
            </a:r>
            <a:r>
              <a:rPr lang="fr-FR" b="0" dirty="0"/>
              <a:t>€/t)</a:t>
            </a:r>
          </a:p>
          <a:p>
            <a:pPr marL="530225" indent="-530225" eaLnBrk="1" hangingPunct="1">
              <a:buFont typeface="Wingdings" pitchFamily="2" charset="2"/>
              <a:buChar char="v"/>
            </a:pPr>
            <a:endParaRPr lang="fr-FR" b="0" dirty="0"/>
          </a:p>
          <a:p>
            <a:pPr marL="530225" indent="-530225" eaLnBrk="1" hangingPunct="1">
              <a:buFont typeface="Wingdings" pitchFamily="2" charset="2"/>
              <a:buChar char="v"/>
            </a:pPr>
            <a:r>
              <a:rPr lang="fr-FR" b="0" dirty="0"/>
              <a:t> de </a:t>
            </a:r>
            <a:r>
              <a:rPr lang="fr-FR" b="0" dirty="0" smtClean="0"/>
              <a:t>73 </a:t>
            </a:r>
            <a:r>
              <a:rPr lang="fr-FR" b="0" dirty="0"/>
              <a:t>à </a:t>
            </a:r>
            <a:r>
              <a:rPr lang="fr-FR" b="0" dirty="0" smtClean="0"/>
              <a:t>115 </a:t>
            </a:r>
            <a:r>
              <a:rPr lang="fr-FR" b="0" dirty="0"/>
              <a:t>€ par habitant et par an (moyenne : </a:t>
            </a:r>
            <a:r>
              <a:rPr lang="fr-FR" b="0" dirty="0" smtClean="0"/>
              <a:t>85 </a:t>
            </a:r>
            <a:r>
              <a:rPr lang="fr-FR" b="0" dirty="0"/>
              <a:t>€)</a:t>
            </a:r>
          </a:p>
          <a:p>
            <a:pPr marL="530225" indent="-530225" eaLnBrk="1" hangingPunct="1"/>
            <a:endParaRPr lang="fr-FR"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7" name="ZoneTexte 6"/>
          <p:cNvSpPr txBox="1"/>
          <p:nvPr/>
        </p:nvSpPr>
        <p:spPr>
          <a:xfrm>
            <a:off x="395536" y="476672"/>
            <a:ext cx="7704856" cy="461665"/>
          </a:xfrm>
          <a:prstGeom prst="rect">
            <a:avLst/>
          </a:prstGeom>
          <a:noFill/>
        </p:spPr>
        <p:txBody>
          <a:bodyPr wrap="square" rtlCol="0">
            <a:spAutoFit/>
          </a:bodyPr>
          <a:lstStyle/>
          <a:p>
            <a:r>
              <a:rPr lang="fr-FR" sz="2400" dirty="0" smtClean="0">
                <a:solidFill>
                  <a:srgbClr val="009900"/>
                </a:solidFill>
              </a:rPr>
              <a:t>Les coûts de la gestion des déchets ménagers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wedge">
                                      <p:cBhvr>
                                        <p:cTn id="7" dur="20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349B45-E622-47D5-BFD3-4F6B51B0FBE3}" type="slidenum">
              <a:rPr lang="fr-FR" smtClean="0"/>
              <a:pPr/>
              <a:t>35</a:t>
            </a:fld>
            <a:endParaRPr lang="fr-FR"/>
          </a:p>
        </p:txBody>
      </p:sp>
      <p:sp>
        <p:nvSpPr>
          <p:cNvPr id="3" name="Rectangle 2"/>
          <p:cNvSpPr/>
          <p:nvPr/>
        </p:nvSpPr>
        <p:spPr>
          <a:xfrm>
            <a:off x="323528" y="620688"/>
            <a:ext cx="7344816" cy="523220"/>
          </a:xfrm>
          <a:prstGeom prst="rect">
            <a:avLst/>
          </a:prstGeom>
        </p:spPr>
        <p:txBody>
          <a:bodyPr wrap="square">
            <a:spAutoFit/>
          </a:bodyPr>
          <a:lstStyle/>
          <a:p>
            <a:r>
              <a:rPr lang="fr-FR" sz="2800" dirty="0" smtClean="0">
                <a:solidFill>
                  <a:srgbClr val="0070C0"/>
                </a:solidFill>
              </a:rPr>
              <a:t> 4- Les acteurs des déchets et leurs rôles</a:t>
            </a:r>
            <a:endParaRPr lang="fr-FR" sz="2800" dirty="0">
              <a:solidFill>
                <a:srgbClr val="0070C0"/>
              </a:solidFill>
            </a:endParaRPr>
          </a:p>
        </p:txBody>
      </p:sp>
      <p:pic>
        <p:nvPicPr>
          <p:cNvPr id="4" name="Picture 16" descr="DD01630_"/>
          <p:cNvPicPr preferRelativeResize="0">
            <a:picLocks noChangeArrowheads="1" noChangeShapeType="1"/>
          </p:cNvPicPr>
          <p:nvPr/>
        </p:nvPicPr>
        <p:blipFill>
          <a:blip r:embed="rId2" cstate="print"/>
          <a:srcRect/>
          <a:stretch>
            <a:fillRect/>
          </a:stretch>
        </p:blipFill>
        <p:spPr bwMode="auto">
          <a:xfrm>
            <a:off x="8100392" y="476672"/>
            <a:ext cx="797741" cy="621039"/>
          </a:xfrm>
          <a:prstGeom prst="rect">
            <a:avLst/>
          </a:prstGeom>
          <a:noFill/>
          <a:ln w="0" algn="in">
            <a:noFill/>
            <a:miter lim="800000"/>
            <a:headEnd/>
            <a:tailEnd/>
          </a:ln>
          <a:effectLst/>
        </p:spPr>
      </p:pic>
      <p:sp>
        <p:nvSpPr>
          <p:cNvPr id="5" name="Rectangle 4"/>
          <p:cNvSpPr/>
          <p:nvPr/>
        </p:nvSpPr>
        <p:spPr>
          <a:xfrm>
            <a:off x="395536" y="1340768"/>
            <a:ext cx="8352928" cy="5078313"/>
          </a:xfrm>
          <a:prstGeom prst="rect">
            <a:avLst/>
          </a:prstGeom>
        </p:spPr>
        <p:txBody>
          <a:bodyPr wrap="square">
            <a:spAutoFit/>
          </a:bodyPr>
          <a:lstStyle/>
          <a:p>
            <a:pPr marL="342900" indent="-342900" eaLnBrk="1" hangingPunct="1">
              <a:buFontTx/>
              <a:buChar char="•"/>
            </a:pPr>
            <a:r>
              <a:rPr lang="fr-FR" i="1" dirty="0" smtClean="0">
                <a:solidFill>
                  <a:srgbClr val="CC6600"/>
                </a:solidFill>
                <a:effectLst>
                  <a:outerShdw blurRad="38100" dist="38100" dir="2700000" algn="tl">
                    <a:srgbClr val="C0C0C0"/>
                  </a:outerShdw>
                </a:effectLst>
              </a:rPr>
              <a:t>Pouvoirs publics français et communautaire</a:t>
            </a:r>
            <a:r>
              <a:rPr lang="fr-FR" b="0" dirty="0" smtClean="0"/>
              <a:t> (MEEDE, MEIN, Agriculture, santé , Défense, DG XI, DG XII)</a:t>
            </a:r>
          </a:p>
          <a:p>
            <a:pPr marL="342900" indent="-342900" eaLnBrk="1" hangingPunct="1">
              <a:buFontTx/>
              <a:buChar char="•"/>
            </a:pPr>
            <a:endParaRPr lang="fr-FR" b="0" dirty="0" smtClean="0"/>
          </a:p>
          <a:p>
            <a:pPr marL="342900" indent="-342900" eaLnBrk="1" hangingPunct="1">
              <a:buFontTx/>
              <a:buChar char="•"/>
            </a:pPr>
            <a:r>
              <a:rPr lang="fr-FR" i="1" dirty="0" smtClean="0">
                <a:solidFill>
                  <a:schemeClr val="hlink"/>
                </a:solidFill>
              </a:rPr>
              <a:t>Les établissements publics</a:t>
            </a:r>
            <a:r>
              <a:rPr lang="fr-FR" b="0" dirty="0" smtClean="0"/>
              <a:t> (ADEME, INERIS, BRGM, Institut de Veille Sanitaire, AFSSAPS, etc.)</a:t>
            </a:r>
          </a:p>
          <a:p>
            <a:pPr marL="342900" indent="-342900" eaLnBrk="1" hangingPunct="1"/>
            <a:r>
              <a:rPr lang="fr-FR" dirty="0" smtClean="0"/>
              <a:t> </a:t>
            </a:r>
            <a:endParaRPr lang="fr-FR" b="0" dirty="0" smtClean="0"/>
          </a:p>
          <a:p>
            <a:pPr marL="342900" indent="-342900" eaLnBrk="1" hangingPunct="1">
              <a:buFontTx/>
              <a:buChar char="•"/>
            </a:pPr>
            <a:r>
              <a:rPr lang="fr-FR" dirty="0" smtClean="0"/>
              <a:t> </a:t>
            </a:r>
            <a:r>
              <a:rPr lang="fr-FR" i="1" dirty="0" smtClean="0">
                <a:solidFill>
                  <a:srgbClr val="009900"/>
                </a:solidFill>
              </a:rPr>
              <a:t>Les éco organismes</a:t>
            </a:r>
            <a:r>
              <a:rPr lang="fr-FR" b="0" dirty="0" smtClean="0"/>
              <a:t> : ECO-EMBALLAGE, RECYLUM, ECOLOGIC, ECOSYSTEME, COREPILE, CYCLAMED, ALIAPUR, ECOFOLIO, ECOMOBILIER, VALDELIA, etc.</a:t>
            </a:r>
          </a:p>
          <a:p>
            <a:pPr marL="342900" indent="-342900" eaLnBrk="1" hangingPunct="1">
              <a:buFontTx/>
              <a:buChar char="•"/>
            </a:pPr>
            <a:endParaRPr lang="fr-FR" b="0" dirty="0" smtClean="0"/>
          </a:p>
          <a:p>
            <a:pPr marL="342900" indent="-342900" eaLnBrk="1" hangingPunct="1">
              <a:buFontTx/>
              <a:buChar char="•"/>
            </a:pPr>
            <a:r>
              <a:rPr lang="fr-FR" i="1" dirty="0" smtClean="0">
                <a:solidFill>
                  <a:srgbClr val="CC6600"/>
                </a:solidFill>
              </a:rPr>
              <a:t>Les collectivités locales et leurs établissements publics</a:t>
            </a:r>
            <a:r>
              <a:rPr lang="fr-FR" b="0" i="1" dirty="0" smtClean="0">
                <a:solidFill>
                  <a:srgbClr val="CC6600"/>
                </a:solidFill>
              </a:rPr>
              <a:t> : </a:t>
            </a:r>
            <a:r>
              <a:rPr lang="fr-FR" b="0" dirty="0" smtClean="0"/>
              <a:t>communautés de communes, communautés d’agglomération, communautés urbaines.</a:t>
            </a:r>
          </a:p>
          <a:p>
            <a:pPr marL="342900" indent="-342900" eaLnBrk="1" hangingPunct="1">
              <a:buFontTx/>
              <a:buChar char="•"/>
            </a:pPr>
            <a:endParaRPr lang="fr-FR" b="0" dirty="0" smtClean="0"/>
          </a:p>
          <a:p>
            <a:pPr marL="342900" indent="-342900" eaLnBrk="1" hangingPunct="1">
              <a:buFontTx/>
              <a:buChar char="•"/>
            </a:pPr>
            <a:r>
              <a:rPr lang="fr-FR" i="1" dirty="0" smtClean="0">
                <a:solidFill>
                  <a:srgbClr val="CC6600"/>
                </a:solidFill>
              </a:rPr>
              <a:t>Les syndicats de communes ou communautés de communes</a:t>
            </a:r>
            <a:r>
              <a:rPr lang="fr-FR" b="0" i="1" dirty="0" smtClean="0">
                <a:solidFill>
                  <a:srgbClr val="CC6600"/>
                </a:solidFill>
              </a:rPr>
              <a:t> :</a:t>
            </a:r>
          </a:p>
          <a:p>
            <a:pPr marL="342900" indent="-342900" eaLnBrk="1" hangingPunct="1"/>
            <a:r>
              <a:rPr lang="fr-FR" b="0" dirty="0" smtClean="0"/>
              <a:t>	(SIVU, SIVOM, SYCTOM, etc.)</a:t>
            </a:r>
          </a:p>
          <a:p>
            <a:pPr marL="342900" indent="-342900" eaLnBrk="1" hangingPunct="1">
              <a:buFontTx/>
              <a:buChar char="•"/>
            </a:pPr>
            <a:endParaRPr lang="fr-FR" b="0" i="1" dirty="0" smtClean="0"/>
          </a:p>
          <a:p>
            <a:pPr marL="342900" indent="-342900" eaLnBrk="1" hangingPunct="1">
              <a:buFontTx/>
              <a:buChar char="•"/>
            </a:pPr>
            <a:r>
              <a:rPr lang="fr-FR" i="1" dirty="0" smtClean="0">
                <a:solidFill>
                  <a:srgbClr val="CC00FF"/>
                </a:solidFill>
              </a:rPr>
              <a:t>Les citoyens et leurs associations :</a:t>
            </a:r>
            <a:r>
              <a:rPr lang="fr-FR" b="0" i="1" dirty="0" smtClean="0">
                <a:solidFill>
                  <a:srgbClr val="CC00FF"/>
                </a:solidFill>
              </a:rPr>
              <a:t>  </a:t>
            </a:r>
          </a:p>
          <a:p>
            <a:pPr marL="342900" indent="-342900" eaLnBrk="1" hangingPunct="1"/>
            <a:r>
              <a:rPr lang="fr-FR" b="0" dirty="0" smtClean="0"/>
              <a:t>	(ENE, FNE, UFC, Robin des Bois, etc.)</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3830E1CB-A7AF-4C5F-8D4F-2BD1572EF2C2}" type="slidenum">
              <a:rPr lang="fr-FR"/>
              <a:pPr/>
              <a:t>36</a:t>
            </a:fld>
            <a:endParaRPr lang="fr-FR"/>
          </a:p>
        </p:txBody>
      </p:sp>
      <p:sp>
        <p:nvSpPr>
          <p:cNvPr id="54277" name="Rectangle 5"/>
          <p:cNvSpPr>
            <a:spLocks noChangeArrowheads="1"/>
          </p:cNvSpPr>
          <p:nvPr/>
        </p:nvSpPr>
        <p:spPr bwMode="auto">
          <a:xfrm>
            <a:off x="611560" y="1052736"/>
            <a:ext cx="8101012" cy="5355312"/>
          </a:xfrm>
          <a:prstGeom prst="rect">
            <a:avLst/>
          </a:prstGeom>
          <a:noFill/>
          <a:ln w="9525">
            <a:noFill/>
            <a:miter lim="800000"/>
            <a:headEnd/>
            <a:tailEnd/>
          </a:ln>
          <a:effectLst/>
        </p:spPr>
        <p:txBody>
          <a:bodyPr wrap="square">
            <a:spAutoFit/>
          </a:bodyPr>
          <a:lstStyle/>
          <a:p>
            <a:pPr eaLnBrk="1" hangingPunct="1"/>
            <a:endParaRPr lang="fr-FR" b="0" i="1" dirty="0">
              <a:solidFill>
                <a:schemeClr val="accent2"/>
              </a:solidFill>
            </a:endParaRPr>
          </a:p>
          <a:p>
            <a:pPr eaLnBrk="1" hangingPunct="1"/>
            <a:r>
              <a:rPr lang="fr-FR" i="1" dirty="0">
                <a:solidFill>
                  <a:srgbClr val="993366"/>
                </a:solidFill>
              </a:rPr>
              <a:t>Les organismes consultatifs :</a:t>
            </a:r>
          </a:p>
          <a:p>
            <a:pPr eaLnBrk="1" hangingPunct="1"/>
            <a:r>
              <a:rPr lang="fr-FR" b="0" dirty="0"/>
              <a:t>Conseil national des déchets (CND)</a:t>
            </a:r>
          </a:p>
          <a:p>
            <a:pPr eaLnBrk="1" hangingPunct="1"/>
            <a:r>
              <a:rPr lang="fr-FR" b="0" dirty="0"/>
              <a:t>Commission nationale du débat public (CNDP) </a:t>
            </a:r>
          </a:p>
          <a:p>
            <a:pPr eaLnBrk="1" hangingPunct="1"/>
            <a:r>
              <a:rPr lang="fr-FR" b="0" dirty="0"/>
              <a:t>Conseil supérieur </a:t>
            </a:r>
            <a:r>
              <a:rPr lang="fr-FR" b="0" dirty="0" smtClean="0"/>
              <a:t>de la prévention des risques technologiques (CSPRT)</a:t>
            </a:r>
            <a:endParaRPr lang="fr-FR" b="0" dirty="0"/>
          </a:p>
          <a:p>
            <a:pPr eaLnBrk="1" hangingPunct="1"/>
            <a:endParaRPr lang="fr-FR" b="0" i="1" dirty="0">
              <a:solidFill>
                <a:schemeClr val="accent2"/>
              </a:solidFill>
            </a:endParaRPr>
          </a:p>
          <a:p>
            <a:pPr eaLnBrk="1" hangingPunct="1"/>
            <a:r>
              <a:rPr lang="fr-FR" i="1" dirty="0">
                <a:solidFill>
                  <a:srgbClr val="993366"/>
                </a:solidFill>
              </a:rPr>
              <a:t>Les commissions départementales compétentes en matière d’environnement, de risques sanitaires et technologiques :</a:t>
            </a:r>
          </a:p>
          <a:p>
            <a:pPr eaLnBrk="1" hangingPunct="1"/>
            <a:r>
              <a:rPr lang="fr-FR" b="0" dirty="0"/>
              <a:t>Conseil départemental de l’environnement et des risques sanitaires et technologiques (</a:t>
            </a:r>
            <a:r>
              <a:rPr lang="fr-FR" b="0" dirty="0" smtClean="0"/>
              <a:t>CODERST)</a:t>
            </a:r>
            <a:endParaRPr lang="fr-FR" b="0" dirty="0"/>
          </a:p>
          <a:p>
            <a:pPr eaLnBrk="1" hangingPunct="1"/>
            <a:r>
              <a:rPr lang="fr-FR" b="0" dirty="0"/>
              <a:t>Commissions locales d’information et de surveillance (CLIS)</a:t>
            </a:r>
          </a:p>
          <a:p>
            <a:pPr eaLnBrk="1" hangingPunct="1"/>
            <a:endParaRPr lang="fr-FR" b="0" dirty="0"/>
          </a:p>
          <a:p>
            <a:pPr eaLnBrk="1" hangingPunct="1"/>
            <a:r>
              <a:rPr lang="fr-FR" i="1" dirty="0">
                <a:solidFill>
                  <a:schemeClr val="accent2"/>
                </a:solidFill>
              </a:rPr>
              <a:t>Les professionnels</a:t>
            </a:r>
            <a:r>
              <a:rPr lang="fr-FR" dirty="0"/>
              <a:t> :</a:t>
            </a:r>
          </a:p>
          <a:p>
            <a:pPr eaLnBrk="1" hangingPunct="1"/>
            <a:r>
              <a:rPr lang="fr-FR" b="0" dirty="0"/>
              <a:t>Producteurs ou non de déchets,</a:t>
            </a:r>
          </a:p>
          <a:p>
            <a:pPr eaLnBrk="1" hangingPunct="1"/>
            <a:r>
              <a:rPr lang="fr-FR" b="0" dirty="0"/>
              <a:t>Associations de professionnels de l’environnement (ASTEE, AFITE, etc.) </a:t>
            </a:r>
          </a:p>
          <a:p>
            <a:pPr eaLnBrk="1" hangingPunct="1"/>
            <a:endParaRPr lang="fr-FR" b="0" dirty="0"/>
          </a:p>
          <a:p>
            <a:pPr eaLnBrk="1" hangingPunct="1"/>
            <a:r>
              <a:rPr lang="fr-FR" i="1" dirty="0">
                <a:solidFill>
                  <a:schemeClr val="accent2"/>
                </a:solidFill>
              </a:rPr>
              <a:t>Les organismes représentant les professionnels</a:t>
            </a:r>
            <a:r>
              <a:rPr lang="fr-FR" dirty="0"/>
              <a:t> :</a:t>
            </a:r>
          </a:p>
          <a:p>
            <a:pPr eaLnBrk="1" hangingPunct="1"/>
            <a:r>
              <a:rPr lang="fr-FR" b="0" dirty="0"/>
              <a:t>CCI</a:t>
            </a:r>
          </a:p>
          <a:p>
            <a:pPr eaLnBrk="1" hangingPunct="1"/>
            <a:r>
              <a:rPr lang="fr-FR" b="0" dirty="0"/>
              <a:t>Syndicats : FNADE, UNED, FEDEREC, etc.</a:t>
            </a:r>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7" name="ZoneTexte 6"/>
          <p:cNvSpPr txBox="1"/>
          <p:nvPr/>
        </p:nvSpPr>
        <p:spPr>
          <a:xfrm>
            <a:off x="755576" y="548680"/>
            <a:ext cx="7272808" cy="461665"/>
          </a:xfrm>
          <a:prstGeom prst="rect">
            <a:avLst/>
          </a:prstGeom>
          <a:noFill/>
        </p:spPr>
        <p:txBody>
          <a:bodyPr wrap="square" rtlCol="0">
            <a:spAutoFit/>
          </a:bodyPr>
          <a:lstStyle/>
          <a:p>
            <a:r>
              <a:rPr lang="fr-FR" dirty="0" smtClean="0"/>
              <a:t> </a:t>
            </a:r>
            <a:r>
              <a:rPr lang="fr-FR" sz="2400" dirty="0" smtClean="0">
                <a:solidFill>
                  <a:srgbClr val="0070C0"/>
                </a:solidFill>
              </a:rPr>
              <a:t>Les acteurs des déchets et leurs rôles (suite)</a:t>
            </a:r>
            <a:endParaRPr lang="fr-FR" sz="2400"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54277">
                                            <p:txEl>
                                              <p:pRg st="1" end="1"/>
                                            </p:txEl>
                                          </p:spTgt>
                                        </p:tgtEl>
                                        <p:attrNameLst>
                                          <p:attrName>style.visibility</p:attrName>
                                        </p:attrNameLst>
                                      </p:cBhvr>
                                      <p:to>
                                        <p:strVal val="visible"/>
                                      </p:to>
                                    </p:set>
                                    <p:animEffect transition="in" filter="barn(outVertical)">
                                      <p:cBhvr>
                                        <p:cTn id="7" dur="2000"/>
                                        <p:tgtEl>
                                          <p:spTgt spid="54277">
                                            <p:txEl>
                                              <p:pRg st="1" end="1"/>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54277">
                                            <p:txEl>
                                              <p:pRg st="2" end="2"/>
                                            </p:txEl>
                                          </p:spTgt>
                                        </p:tgtEl>
                                        <p:attrNameLst>
                                          <p:attrName>style.visibility</p:attrName>
                                        </p:attrNameLst>
                                      </p:cBhvr>
                                      <p:to>
                                        <p:strVal val="visible"/>
                                      </p:to>
                                    </p:set>
                                    <p:animEffect transition="in" filter="barn(outVertical)">
                                      <p:cBhvr>
                                        <p:cTn id="10" dur="2000"/>
                                        <p:tgtEl>
                                          <p:spTgt spid="54277">
                                            <p:txEl>
                                              <p:pRg st="2" end="2"/>
                                            </p:txEl>
                                          </p:spTgt>
                                        </p:tgtEl>
                                      </p:cBhvr>
                                    </p:animEffect>
                                  </p:childTnLst>
                                </p:cTn>
                              </p:par>
                              <p:par>
                                <p:cTn id="11" presetID="16" presetClass="entr" presetSubtype="37" fill="hold" nodeType="withEffect">
                                  <p:stCondLst>
                                    <p:cond delay="0"/>
                                  </p:stCondLst>
                                  <p:childTnLst>
                                    <p:set>
                                      <p:cBhvr>
                                        <p:cTn id="12" dur="1" fill="hold">
                                          <p:stCondLst>
                                            <p:cond delay="0"/>
                                          </p:stCondLst>
                                        </p:cTn>
                                        <p:tgtEl>
                                          <p:spTgt spid="54277">
                                            <p:txEl>
                                              <p:pRg st="3" end="3"/>
                                            </p:txEl>
                                          </p:spTgt>
                                        </p:tgtEl>
                                        <p:attrNameLst>
                                          <p:attrName>style.visibility</p:attrName>
                                        </p:attrNameLst>
                                      </p:cBhvr>
                                      <p:to>
                                        <p:strVal val="visible"/>
                                      </p:to>
                                    </p:set>
                                    <p:animEffect transition="in" filter="barn(outVertical)">
                                      <p:cBhvr>
                                        <p:cTn id="13" dur="2000"/>
                                        <p:tgtEl>
                                          <p:spTgt spid="54277">
                                            <p:txEl>
                                              <p:pRg st="3" end="3"/>
                                            </p:txEl>
                                          </p:spTgt>
                                        </p:tgtEl>
                                      </p:cBhvr>
                                    </p:animEffect>
                                  </p:childTnLst>
                                </p:cTn>
                              </p:par>
                              <p:par>
                                <p:cTn id="14" presetID="16" presetClass="entr" presetSubtype="37" fill="hold" nodeType="withEffect">
                                  <p:stCondLst>
                                    <p:cond delay="0"/>
                                  </p:stCondLst>
                                  <p:childTnLst>
                                    <p:set>
                                      <p:cBhvr>
                                        <p:cTn id="15" dur="1" fill="hold">
                                          <p:stCondLst>
                                            <p:cond delay="0"/>
                                          </p:stCondLst>
                                        </p:cTn>
                                        <p:tgtEl>
                                          <p:spTgt spid="54277">
                                            <p:txEl>
                                              <p:pRg st="4" end="4"/>
                                            </p:txEl>
                                          </p:spTgt>
                                        </p:tgtEl>
                                        <p:attrNameLst>
                                          <p:attrName>style.visibility</p:attrName>
                                        </p:attrNameLst>
                                      </p:cBhvr>
                                      <p:to>
                                        <p:strVal val="visible"/>
                                      </p:to>
                                    </p:set>
                                    <p:animEffect transition="in" filter="barn(outVertical)">
                                      <p:cBhvr>
                                        <p:cTn id="16" dur="2000"/>
                                        <p:tgtEl>
                                          <p:spTgt spid="54277">
                                            <p:txEl>
                                              <p:pRg st="4" end="4"/>
                                            </p:txEl>
                                          </p:spTgt>
                                        </p:tgtEl>
                                      </p:cBhvr>
                                    </p:animEffect>
                                  </p:childTnLst>
                                </p:cTn>
                              </p:par>
                              <p:par>
                                <p:cTn id="17" presetID="16" presetClass="entr" presetSubtype="37" fill="hold" nodeType="withEffect">
                                  <p:stCondLst>
                                    <p:cond delay="0"/>
                                  </p:stCondLst>
                                  <p:childTnLst>
                                    <p:set>
                                      <p:cBhvr>
                                        <p:cTn id="18" dur="1" fill="hold">
                                          <p:stCondLst>
                                            <p:cond delay="0"/>
                                          </p:stCondLst>
                                        </p:cTn>
                                        <p:tgtEl>
                                          <p:spTgt spid="54277">
                                            <p:txEl>
                                              <p:pRg st="6" end="6"/>
                                            </p:txEl>
                                          </p:spTgt>
                                        </p:tgtEl>
                                        <p:attrNameLst>
                                          <p:attrName>style.visibility</p:attrName>
                                        </p:attrNameLst>
                                      </p:cBhvr>
                                      <p:to>
                                        <p:strVal val="visible"/>
                                      </p:to>
                                    </p:set>
                                    <p:animEffect transition="in" filter="barn(outVertical)">
                                      <p:cBhvr>
                                        <p:cTn id="19" dur="2000"/>
                                        <p:tgtEl>
                                          <p:spTgt spid="54277">
                                            <p:txEl>
                                              <p:pRg st="6" end="6"/>
                                            </p:txEl>
                                          </p:spTgt>
                                        </p:tgtEl>
                                      </p:cBhvr>
                                    </p:animEffect>
                                  </p:childTnLst>
                                </p:cTn>
                              </p:par>
                              <p:par>
                                <p:cTn id="20" presetID="16" presetClass="entr" presetSubtype="37" fill="hold" nodeType="withEffect">
                                  <p:stCondLst>
                                    <p:cond delay="0"/>
                                  </p:stCondLst>
                                  <p:childTnLst>
                                    <p:set>
                                      <p:cBhvr>
                                        <p:cTn id="21" dur="1" fill="hold">
                                          <p:stCondLst>
                                            <p:cond delay="0"/>
                                          </p:stCondLst>
                                        </p:cTn>
                                        <p:tgtEl>
                                          <p:spTgt spid="54277">
                                            <p:txEl>
                                              <p:pRg st="7" end="7"/>
                                            </p:txEl>
                                          </p:spTgt>
                                        </p:tgtEl>
                                        <p:attrNameLst>
                                          <p:attrName>style.visibility</p:attrName>
                                        </p:attrNameLst>
                                      </p:cBhvr>
                                      <p:to>
                                        <p:strVal val="visible"/>
                                      </p:to>
                                    </p:set>
                                    <p:animEffect transition="in" filter="barn(outVertical)">
                                      <p:cBhvr>
                                        <p:cTn id="22" dur="2000"/>
                                        <p:tgtEl>
                                          <p:spTgt spid="54277">
                                            <p:txEl>
                                              <p:pRg st="7" end="7"/>
                                            </p:txEl>
                                          </p:spTgt>
                                        </p:tgtEl>
                                      </p:cBhvr>
                                    </p:animEffect>
                                  </p:childTnLst>
                                </p:cTn>
                              </p:par>
                              <p:par>
                                <p:cTn id="23" presetID="16" presetClass="entr" presetSubtype="37" fill="hold" nodeType="withEffect">
                                  <p:stCondLst>
                                    <p:cond delay="0"/>
                                  </p:stCondLst>
                                  <p:childTnLst>
                                    <p:set>
                                      <p:cBhvr>
                                        <p:cTn id="24" dur="1" fill="hold">
                                          <p:stCondLst>
                                            <p:cond delay="0"/>
                                          </p:stCondLst>
                                        </p:cTn>
                                        <p:tgtEl>
                                          <p:spTgt spid="54277">
                                            <p:txEl>
                                              <p:pRg st="8" end="8"/>
                                            </p:txEl>
                                          </p:spTgt>
                                        </p:tgtEl>
                                        <p:attrNameLst>
                                          <p:attrName>style.visibility</p:attrName>
                                        </p:attrNameLst>
                                      </p:cBhvr>
                                      <p:to>
                                        <p:strVal val="visible"/>
                                      </p:to>
                                    </p:set>
                                    <p:animEffect transition="in" filter="barn(outVertical)">
                                      <p:cBhvr>
                                        <p:cTn id="25" dur="2000"/>
                                        <p:tgtEl>
                                          <p:spTgt spid="54277">
                                            <p:txEl>
                                              <p:pRg st="8" end="8"/>
                                            </p:txEl>
                                          </p:spTgt>
                                        </p:tgtEl>
                                      </p:cBhvr>
                                    </p:animEffect>
                                  </p:childTnLst>
                                </p:cTn>
                              </p:par>
                              <p:par>
                                <p:cTn id="26" presetID="16" presetClass="entr" presetSubtype="37" fill="hold" nodeType="withEffect">
                                  <p:stCondLst>
                                    <p:cond delay="0"/>
                                  </p:stCondLst>
                                  <p:childTnLst>
                                    <p:set>
                                      <p:cBhvr>
                                        <p:cTn id="27" dur="1" fill="hold">
                                          <p:stCondLst>
                                            <p:cond delay="0"/>
                                          </p:stCondLst>
                                        </p:cTn>
                                        <p:tgtEl>
                                          <p:spTgt spid="54277">
                                            <p:txEl>
                                              <p:pRg st="10" end="10"/>
                                            </p:txEl>
                                          </p:spTgt>
                                        </p:tgtEl>
                                        <p:attrNameLst>
                                          <p:attrName>style.visibility</p:attrName>
                                        </p:attrNameLst>
                                      </p:cBhvr>
                                      <p:to>
                                        <p:strVal val="visible"/>
                                      </p:to>
                                    </p:set>
                                    <p:animEffect transition="in" filter="barn(outVertical)">
                                      <p:cBhvr>
                                        <p:cTn id="28" dur="2000"/>
                                        <p:tgtEl>
                                          <p:spTgt spid="54277">
                                            <p:txEl>
                                              <p:pRg st="10" end="10"/>
                                            </p:txEl>
                                          </p:spTgt>
                                        </p:tgtEl>
                                      </p:cBhvr>
                                    </p:animEffect>
                                  </p:childTnLst>
                                </p:cTn>
                              </p:par>
                              <p:par>
                                <p:cTn id="29" presetID="16" presetClass="entr" presetSubtype="37" fill="hold" nodeType="withEffect">
                                  <p:stCondLst>
                                    <p:cond delay="0"/>
                                  </p:stCondLst>
                                  <p:childTnLst>
                                    <p:set>
                                      <p:cBhvr>
                                        <p:cTn id="30" dur="1" fill="hold">
                                          <p:stCondLst>
                                            <p:cond delay="0"/>
                                          </p:stCondLst>
                                        </p:cTn>
                                        <p:tgtEl>
                                          <p:spTgt spid="54277">
                                            <p:txEl>
                                              <p:pRg st="11" end="11"/>
                                            </p:txEl>
                                          </p:spTgt>
                                        </p:tgtEl>
                                        <p:attrNameLst>
                                          <p:attrName>style.visibility</p:attrName>
                                        </p:attrNameLst>
                                      </p:cBhvr>
                                      <p:to>
                                        <p:strVal val="visible"/>
                                      </p:to>
                                    </p:set>
                                    <p:animEffect transition="in" filter="barn(outVertical)">
                                      <p:cBhvr>
                                        <p:cTn id="31" dur="2000"/>
                                        <p:tgtEl>
                                          <p:spTgt spid="54277">
                                            <p:txEl>
                                              <p:pRg st="11" end="11"/>
                                            </p:txEl>
                                          </p:spTgt>
                                        </p:tgtEl>
                                      </p:cBhvr>
                                    </p:animEffect>
                                  </p:childTnLst>
                                </p:cTn>
                              </p:par>
                              <p:par>
                                <p:cTn id="32" presetID="16" presetClass="entr" presetSubtype="37" fill="hold" nodeType="withEffect">
                                  <p:stCondLst>
                                    <p:cond delay="0"/>
                                  </p:stCondLst>
                                  <p:childTnLst>
                                    <p:set>
                                      <p:cBhvr>
                                        <p:cTn id="33" dur="1" fill="hold">
                                          <p:stCondLst>
                                            <p:cond delay="0"/>
                                          </p:stCondLst>
                                        </p:cTn>
                                        <p:tgtEl>
                                          <p:spTgt spid="54277">
                                            <p:txEl>
                                              <p:pRg st="12" end="12"/>
                                            </p:txEl>
                                          </p:spTgt>
                                        </p:tgtEl>
                                        <p:attrNameLst>
                                          <p:attrName>style.visibility</p:attrName>
                                        </p:attrNameLst>
                                      </p:cBhvr>
                                      <p:to>
                                        <p:strVal val="visible"/>
                                      </p:to>
                                    </p:set>
                                    <p:animEffect transition="in" filter="barn(outVertical)">
                                      <p:cBhvr>
                                        <p:cTn id="34" dur="2000"/>
                                        <p:tgtEl>
                                          <p:spTgt spid="54277">
                                            <p:txEl>
                                              <p:pRg st="12" end="12"/>
                                            </p:txEl>
                                          </p:spTgt>
                                        </p:tgtEl>
                                      </p:cBhvr>
                                    </p:animEffect>
                                  </p:childTnLst>
                                </p:cTn>
                              </p:par>
                              <p:par>
                                <p:cTn id="35" presetID="16" presetClass="entr" presetSubtype="37" fill="hold" nodeType="withEffect">
                                  <p:stCondLst>
                                    <p:cond delay="0"/>
                                  </p:stCondLst>
                                  <p:childTnLst>
                                    <p:set>
                                      <p:cBhvr>
                                        <p:cTn id="36" dur="1" fill="hold">
                                          <p:stCondLst>
                                            <p:cond delay="0"/>
                                          </p:stCondLst>
                                        </p:cTn>
                                        <p:tgtEl>
                                          <p:spTgt spid="54277">
                                            <p:txEl>
                                              <p:pRg st="14" end="14"/>
                                            </p:txEl>
                                          </p:spTgt>
                                        </p:tgtEl>
                                        <p:attrNameLst>
                                          <p:attrName>style.visibility</p:attrName>
                                        </p:attrNameLst>
                                      </p:cBhvr>
                                      <p:to>
                                        <p:strVal val="visible"/>
                                      </p:to>
                                    </p:set>
                                    <p:animEffect transition="in" filter="barn(outVertical)">
                                      <p:cBhvr>
                                        <p:cTn id="37" dur="2000"/>
                                        <p:tgtEl>
                                          <p:spTgt spid="54277">
                                            <p:txEl>
                                              <p:pRg st="14" end="14"/>
                                            </p:txEl>
                                          </p:spTgt>
                                        </p:tgtEl>
                                      </p:cBhvr>
                                    </p:animEffect>
                                  </p:childTnLst>
                                </p:cTn>
                              </p:par>
                              <p:par>
                                <p:cTn id="38" presetID="16" presetClass="entr" presetSubtype="37" fill="hold" nodeType="withEffect">
                                  <p:stCondLst>
                                    <p:cond delay="0"/>
                                  </p:stCondLst>
                                  <p:childTnLst>
                                    <p:set>
                                      <p:cBhvr>
                                        <p:cTn id="39" dur="1" fill="hold">
                                          <p:stCondLst>
                                            <p:cond delay="0"/>
                                          </p:stCondLst>
                                        </p:cTn>
                                        <p:tgtEl>
                                          <p:spTgt spid="54277">
                                            <p:txEl>
                                              <p:pRg st="15" end="15"/>
                                            </p:txEl>
                                          </p:spTgt>
                                        </p:tgtEl>
                                        <p:attrNameLst>
                                          <p:attrName>style.visibility</p:attrName>
                                        </p:attrNameLst>
                                      </p:cBhvr>
                                      <p:to>
                                        <p:strVal val="visible"/>
                                      </p:to>
                                    </p:set>
                                    <p:animEffect transition="in" filter="barn(outVertical)">
                                      <p:cBhvr>
                                        <p:cTn id="40" dur="2000"/>
                                        <p:tgtEl>
                                          <p:spTgt spid="54277">
                                            <p:txEl>
                                              <p:pRg st="15" end="15"/>
                                            </p:txEl>
                                          </p:spTgt>
                                        </p:tgtEl>
                                      </p:cBhvr>
                                    </p:animEffect>
                                  </p:childTnLst>
                                </p:cTn>
                              </p:par>
                              <p:par>
                                <p:cTn id="41" presetID="16" presetClass="entr" presetSubtype="37" fill="hold" nodeType="withEffect">
                                  <p:stCondLst>
                                    <p:cond delay="0"/>
                                  </p:stCondLst>
                                  <p:childTnLst>
                                    <p:set>
                                      <p:cBhvr>
                                        <p:cTn id="42" dur="1" fill="hold">
                                          <p:stCondLst>
                                            <p:cond delay="0"/>
                                          </p:stCondLst>
                                        </p:cTn>
                                        <p:tgtEl>
                                          <p:spTgt spid="54277">
                                            <p:txEl>
                                              <p:pRg st="16" end="16"/>
                                            </p:txEl>
                                          </p:spTgt>
                                        </p:tgtEl>
                                        <p:attrNameLst>
                                          <p:attrName>style.visibility</p:attrName>
                                        </p:attrNameLst>
                                      </p:cBhvr>
                                      <p:to>
                                        <p:strVal val="visible"/>
                                      </p:to>
                                    </p:set>
                                    <p:animEffect transition="in" filter="barn(outVertical)">
                                      <p:cBhvr>
                                        <p:cTn id="43" dur="2000"/>
                                        <p:tgtEl>
                                          <p:spTgt spid="5427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349B45-E622-47D5-BFD3-4F6B51B0FBE3}" type="slidenum">
              <a:rPr lang="fr-FR" smtClean="0"/>
              <a:pPr/>
              <a:t>37</a:t>
            </a:fld>
            <a:endParaRPr lang="fr-FR"/>
          </a:p>
        </p:txBody>
      </p:sp>
      <p:sp>
        <p:nvSpPr>
          <p:cNvPr id="3" name="Rectangle 2"/>
          <p:cNvSpPr/>
          <p:nvPr/>
        </p:nvSpPr>
        <p:spPr>
          <a:xfrm>
            <a:off x="683569" y="332656"/>
            <a:ext cx="5904656" cy="830997"/>
          </a:xfrm>
          <a:prstGeom prst="rect">
            <a:avLst/>
          </a:prstGeom>
        </p:spPr>
        <p:txBody>
          <a:bodyPr wrap="square">
            <a:spAutoFit/>
          </a:bodyPr>
          <a:lstStyle/>
          <a:p>
            <a:pPr eaLnBrk="1" hangingPunct="1">
              <a:lnSpc>
                <a:spcPct val="200000"/>
              </a:lnSpc>
              <a:spcAft>
                <a:spcPct val="5000"/>
              </a:spcAft>
              <a:buSzPct val="200000"/>
            </a:pPr>
            <a:r>
              <a:rPr lang="fr-FR" sz="2400" dirty="0" smtClean="0">
                <a:solidFill>
                  <a:srgbClr val="0070C0"/>
                </a:solidFill>
              </a:rPr>
              <a:t>5- La prévention et l’éco conception</a:t>
            </a:r>
            <a:endParaRPr lang="fr-FR" sz="2400" dirty="0">
              <a:solidFill>
                <a:srgbClr val="0070C0"/>
              </a:solidFill>
            </a:endParaRPr>
          </a:p>
        </p:txBody>
      </p:sp>
      <p:pic>
        <p:nvPicPr>
          <p:cNvPr id="4"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6" name="ZoneTexte 5"/>
          <p:cNvSpPr txBox="1"/>
          <p:nvPr/>
        </p:nvSpPr>
        <p:spPr>
          <a:xfrm>
            <a:off x="251520" y="1340768"/>
            <a:ext cx="8640960" cy="4524315"/>
          </a:xfrm>
          <a:prstGeom prst="rect">
            <a:avLst/>
          </a:prstGeom>
          <a:noFill/>
        </p:spPr>
        <p:txBody>
          <a:bodyPr wrap="square" rtlCol="0">
            <a:spAutoFit/>
          </a:bodyPr>
          <a:lstStyle/>
          <a:p>
            <a:r>
              <a:rPr lang="fr-FR" b="0" dirty="0" smtClean="0"/>
              <a:t>La France produit plus de 350 Mt de déchets par an qu’il faut mettre en regard des 800 Mt qu’elle utilise pour son économie. Il y a donc beaucoup à faire pour réduire la quantité de déchets produit. La nécessité d’établir un </a:t>
            </a:r>
            <a:r>
              <a:rPr lang="fr-FR" dirty="0" smtClean="0">
                <a:solidFill>
                  <a:schemeClr val="accent2"/>
                </a:solidFill>
              </a:rPr>
              <a:t>plan de prévention </a:t>
            </a:r>
            <a:r>
              <a:rPr lang="fr-FR" b="0" dirty="0" smtClean="0"/>
              <a:t>s’est imposé ces dernières années avec comme objectif cette réduction de la quantité produite.</a:t>
            </a:r>
          </a:p>
          <a:p>
            <a:endParaRPr lang="fr-FR" b="0" dirty="0" smtClean="0"/>
          </a:p>
          <a:p>
            <a:r>
              <a:rPr lang="fr-FR" b="0" dirty="0" smtClean="0"/>
              <a:t>Un programme national de prévention déchets 2014-2020 a été établi en fixant </a:t>
            </a:r>
            <a:r>
              <a:rPr lang="fr-FR" dirty="0" smtClean="0">
                <a:solidFill>
                  <a:schemeClr val="accent2"/>
                </a:solidFill>
              </a:rPr>
              <a:t>13 axes </a:t>
            </a:r>
            <a:r>
              <a:rPr lang="fr-FR" b="0" dirty="0" smtClean="0"/>
              <a:t>en direction des ménages, des entreprises, des industries, des collectivités territoriales et des services de l’Etat:</a:t>
            </a:r>
          </a:p>
          <a:p>
            <a:endParaRPr lang="fr-FR" b="0" dirty="0" smtClean="0"/>
          </a:p>
          <a:p>
            <a:pPr marL="342900" indent="-342900">
              <a:buFont typeface="+mj-lt"/>
              <a:buAutoNum type="arabicPeriod"/>
            </a:pPr>
            <a:r>
              <a:rPr lang="fr-FR" b="0" dirty="0" smtClean="0"/>
              <a:t>Les entreprises sont invitées à intégrer l’</a:t>
            </a:r>
            <a:r>
              <a:rPr lang="fr-FR" b="0" dirty="0" err="1" smtClean="0"/>
              <a:t>éco-conception</a:t>
            </a:r>
            <a:r>
              <a:rPr lang="fr-FR" b="0" dirty="0" smtClean="0"/>
              <a:t> dans leurs processus de production</a:t>
            </a:r>
          </a:p>
          <a:p>
            <a:pPr marL="342900" indent="-342900">
              <a:buFont typeface="+mj-lt"/>
              <a:buAutoNum type="arabicPeriod"/>
            </a:pPr>
            <a:r>
              <a:rPr lang="fr-FR" b="0" dirty="0" smtClean="0"/>
              <a:t>Augmenter la durée de vie des produits (pièces détachées, garanties allongées)</a:t>
            </a:r>
          </a:p>
          <a:p>
            <a:pPr marL="342900" indent="-342900">
              <a:buFont typeface="+mj-lt"/>
              <a:buAutoNum type="arabicPeriod"/>
            </a:pPr>
            <a:r>
              <a:rPr lang="fr-FR" b="0" dirty="0" smtClean="0"/>
              <a:t>Mieux gérer les déchets dans les entreprises (intérêt des études déchets)</a:t>
            </a:r>
          </a:p>
          <a:p>
            <a:pPr marL="342900" indent="-342900">
              <a:buFont typeface="+mj-lt"/>
              <a:buAutoNum type="arabicPeriod"/>
            </a:pPr>
            <a:r>
              <a:rPr lang="fr-FR" b="0" dirty="0" smtClean="0"/>
              <a:t>Développer le réemploi des matériaux issus des déchets du BTP</a:t>
            </a:r>
          </a:p>
          <a:p>
            <a:pPr marL="342900" indent="-342900"/>
            <a:endParaRPr lang="fr-FR" b="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349B45-E622-47D5-BFD3-4F6B51B0FBE3}" type="slidenum">
              <a:rPr lang="fr-FR" smtClean="0"/>
              <a:pPr/>
              <a:t>38</a:t>
            </a:fld>
            <a:endParaRPr lang="fr-FR"/>
          </a:p>
        </p:txBody>
      </p:sp>
      <p:sp>
        <p:nvSpPr>
          <p:cNvPr id="3" name="Rectangle 2"/>
          <p:cNvSpPr/>
          <p:nvPr/>
        </p:nvSpPr>
        <p:spPr>
          <a:xfrm>
            <a:off x="683568" y="332656"/>
            <a:ext cx="7056783" cy="716350"/>
          </a:xfrm>
          <a:prstGeom prst="rect">
            <a:avLst/>
          </a:prstGeom>
        </p:spPr>
        <p:txBody>
          <a:bodyPr wrap="square">
            <a:spAutoFit/>
          </a:bodyPr>
          <a:lstStyle/>
          <a:p>
            <a:pPr eaLnBrk="1" hangingPunct="1">
              <a:lnSpc>
                <a:spcPct val="200000"/>
              </a:lnSpc>
              <a:spcAft>
                <a:spcPct val="5000"/>
              </a:spcAft>
              <a:buSzPct val="200000"/>
            </a:pPr>
            <a:r>
              <a:rPr lang="fr-FR" sz="2400" dirty="0" smtClean="0">
                <a:solidFill>
                  <a:srgbClr val="0070C0"/>
                </a:solidFill>
              </a:rPr>
              <a:t>La prévention et l’éco conception (suite)</a:t>
            </a:r>
            <a:endParaRPr lang="fr-FR" sz="2400" dirty="0">
              <a:solidFill>
                <a:srgbClr val="0070C0"/>
              </a:solidFill>
            </a:endParaRPr>
          </a:p>
        </p:txBody>
      </p:sp>
      <p:pic>
        <p:nvPicPr>
          <p:cNvPr id="4"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6" name="ZoneTexte 5"/>
          <p:cNvSpPr txBox="1"/>
          <p:nvPr/>
        </p:nvSpPr>
        <p:spPr>
          <a:xfrm>
            <a:off x="251520" y="1196752"/>
            <a:ext cx="8640960" cy="5632311"/>
          </a:xfrm>
          <a:prstGeom prst="rect">
            <a:avLst/>
          </a:prstGeom>
          <a:noFill/>
        </p:spPr>
        <p:txBody>
          <a:bodyPr wrap="square" rtlCol="0">
            <a:spAutoFit/>
          </a:bodyPr>
          <a:lstStyle/>
          <a:p>
            <a:pPr marL="342900" indent="-342900"/>
            <a:r>
              <a:rPr lang="fr-FR" b="0" dirty="0" smtClean="0"/>
              <a:t>5- Privilégier la réparation des produits et les achats d’occasion</a:t>
            </a:r>
          </a:p>
          <a:p>
            <a:pPr marL="342900" indent="-342900"/>
            <a:r>
              <a:rPr lang="fr-FR" b="0" dirty="0" smtClean="0"/>
              <a:t>6- Mieux gérer les déchets alimentaires et les déchets verts (compostage)</a:t>
            </a:r>
          </a:p>
          <a:p>
            <a:pPr marL="342900" indent="-342900"/>
            <a:r>
              <a:rPr lang="fr-FR" b="0" dirty="0" smtClean="0"/>
              <a:t>7- Lutter contre le gaspillage alimentaire en partenariat avec les commerçants et grandes surfaces</a:t>
            </a:r>
          </a:p>
          <a:p>
            <a:pPr marL="342900" indent="-342900"/>
            <a:r>
              <a:rPr lang="fr-FR" b="0" dirty="0" smtClean="0"/>
              <a:t>8- Consommer responsable (suppression des sacs de caisse, auto partage, location de véhicules ou d’appareils, etc.)</a:t>
            </a:r>
          </a:p>
          <a:p>
            <a:pPr marL="342900" indent="-342900"/>
            <a:r>
              <a:rPr lang="fr-FR" b="0" dirty="0" smtClean="0"/>
              <a:t>9- Généraliser progressivement la fiscalité incitative en fonction de la quantité de déchets produite et d’autres paramètres</a:t>
            </a:r>
          </a:p>
          <a:p>
            <a:pPr marL="342900" indent="-342900"/>
            <a:r>
              <a:rPr lang="fr-FR" b="0" dirty="0" smtClean="0"/>
              <a:t>10- Sensibiliser les acteurs, les ménages et les entreprises</a:t>
            </a:r>
          </a:p>
          <a:p>
            <a:pPr marL="342900" indent="-342900"/>
            <a:r>
              <a:rPr lang="fr-FR" b="0" dirty="0" smtClean="0"/>
              <a:t>11- Déployer la prévention dans les territoires par la mise en place de mesures concrètes</a:t>
            </a:r>
          </a:p>
          <a:p>
            <a:pPr marL="342900" indent="-342900"/>
            <a:r>
              <a:rPr lang="fr-FR" b="0" dirty="0" smtClean="0"/>
              <a:t>12- Montrer l’exemple dans l’Administration : réduction des déchets de bureau, prise en compte dans les procédures d’achat publiques</a:t>
            </a:r>
          </a:p>
          <a:p>
            <a:pPr marL="342900" indent="-342900"/>
            <a:r>
              <a:rPr lang="fr-FR" b="0" dirty="0" smtClean="0"/>
              <a:t>13- Réduire les déchets marins</a:t>
            </a:r>
          </a:p>
          <a:p>
            <a:pPr marL="342900" indent="-342900" algn="ctr"/>
            <a:r>
              <a:rPr lang="fr-FR" b="0" dirty="0" smtClean="0"/>
              <a:t>0+0+0+0+0</a:t>
            </a:r>
          </a:p>
          <a:p>
            <a:pPr marL="342900" indent="-342900" algn="ctr"/>
            <a:endParaRPr lang="fr-FR" b="0" dirty="0" smtClean="0"/>
          </a:p>
          <a:p>
            <a:pPr marL="342900" indent="-342900" algn="just"/>
            <a:r>
              <a:rPr lang="fr-FR" dirty="0" smtClean="0"/>
              <a:t>N.B. : L’objectif 2015 en 2005 était de réduire la production à 200 kg/hab. On n’en est loin puisqu’on produit encore 314 kg/</a:t>
            </a:r>
            <a:r>
              <a:rPr lang="fr-FR" dirty="0" err="1" smtClean="0"/>
              <a:t>hab</a:t>
            </a:r>
            <a:r>
              <a:rPr lang="fr-FR" dirty="0" smtClean="0"/>
              <a:t> en moyenne nationale. L’effort est à poursuivre !</a:t>
            </a:r>
            <a:endParaRPr lang="fr-FR" b="0" dirty="0" smtClean="0"/>
          </a:p>
          <a:p>
            <a:pPr marL="342900" indent="-342900">
              <a:buFont typeface="+mj-lt"/>
              <a:buAutoNum type="arabicPeriod"/>
            </a:pPr>
            <a:endParaRPr lang="fr-FR" b="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8EE5CDD7-BB6E-4D34-A853-1F638DF4464B}" type="slidenum">
              <a:rPr lang="fr-FR"/>
              <a:pPr/>
              <a:t>39</a:t>
            </a:fld>
            <a:endParaRPr lang="fr-FR"/>
          </a:p>
        </p:txBody>
      </p:sp>
      <p:sp>
        <p:nvSpPr>
          <p:cNvPr id="86020" name="Text Box 4"/>
          <p:cNvSpPr txBox="1">
            <a:spLocks noChangeArrowheads="1"/>
          </p:cNvSpPr>
          <p:nvPr/>
        </p:nvSpPr>
        <p:spPr bwMode="auto">
          <a:xfrm>
            <a:off x="1692275" y="404813"/>
            <a:ext cx="7272338" cy="366712"/>
          </a:xfrm>
          <a:prstGeom prst="rect">
            <a:avLst/>
          </a:prstGeom>
          <a:noFill/>
          <a:ln w="9525">
            <a:noFill/>
            <a:miter lim="800000"/>
            <a:headEnd/>
            <a:tailEnd/>
          </a:ln>
          <a:effectLst/>
        </p:spPr>
        <p:txBody>
          <a:bodyPr>
            <a:spAutoFit/>
          </a:bodyPr>
          <a:lstStyle/>
          <a:p>
            <a:pPr>
              <a:spcBef>
                <a:spcPct val="50000"/>
              </a:spcBef>
            </a:pPr>
            <a:endParaRPr lang="fr-FR" b="0"/>
          </a:p>
        </p:txBody>
      </p:sp>
      <p:sp>
        <p:nvSpPr>
          <p:cNvPr id="86021" name="Rectangle 5"/>
          <p:cNvSpPr>
            <a:spLocks noChangeArrowheads="1"/>
          </p:cNvSpPr>
          <p:nvPr/>
        </p:nvSpPr>
        <p:spPr bwMode="auto">
          <a:xfrm>
            <a:off x="1187450" y="1104900"/>
            <a:ext cx="7110413" cy="5693866"/>
          </a:xfrm>
          <a:prstGeom prst="rect">
            <a:avLst/>
          </a:prstGeom>
          <a:noFill/>
          <a:ln w="9525">
            <a:noFill/>
            <a:miter lim="800000"/>
            <a:headEnd/>
            <a:tailEnd/>
          </a:ln>
          <a:effectLst/>
        </p:spPr>
        <p:txBody>
          <a:bodyPr>
            <a:spAutoFit/>
          </a:bodyPr>
          <a:lstStyle/>
          <a:p>
            <a:endParaRPr lang="fr-FR" sz="2400" b="0" dirty="0"/>
          </a:p>
          <a:p>
            <a:pPr algn="just"/>
            <a:r>
              <a:rPr lang="fr-FR" sz="2000" b="0" dirty="0" smtClean="0"/>
              <a:t>Indépendamment des efforts mis en œuvre de réduction à la source, il restera des déchets. Intuitivement</a:t>
            </a:r>
            <a:r>
              <a:rPr lang="fr-FR" sz="2000" b="0" dirty="0"/>
              <a:t>, une bonne exploitation </a:t>
            </a:r>
            <a:r>
              <a:rPr lang="fr-FR" sz="2000" b="0" dirty="0" smtClean="0"/>
              <a:t>de ce </a:t>
            </a:r>
            <a:r>
              <a:rPr lang="fr-FR" sz="2000" b="0" dirty="0"/>
              <a:t>gisement de déchets </a:t>
            </a:r>
            <a:r>
              <a:rPr lang="fr-FR" sz="2000" b="0" dirty="0" smtClean="0"/>
              <a:t>doit </a:t>
            </a:r>
            <a:r>
              <a:rPr lang="fr-FR" sz="2000" b="0" dirty="0"/>
              <a:t>conduire à </a:t>
            </a:r>
            <a:r>
              <a:rPr lang="fr-FR" sz="2000" dirty="0">
                <a:solidFill>
                  <a:srgbClr val="990033"/>
                </a:solidFill>
              </a:rPr>
              <a:t>investir</a:t>
            </a:r>
            <a:r>
              <a:rPr lang="fr-FR" sz="2000" dirty="0"/>
              <a:t> </a:t>
            </a:r>
            <a:r>
              <a:rPr lang="fr-FR" sz="2000" b="0" dirty="0" smtClean="0"/>
              <a:t>pour le valoriser</a:t>
            </a:r>
            <a:r>
              <a:rPr lang="fr-FR" sz="2000" dirty="0" smtClean="0"/>
              <a:t> </a:t>
            </a:r>
            <a:r>
              <a:rPr lang="fr-FR" sz="2000" b="0" dirty="0" smtClean="0"/>
              <a:t>et </a:t>
            </a:r>
            <a:r>
              <a:rPr lang="fr-FR" sz="2000" b="0" dirty="0"/>
              <a:t>à induire </a:t>
            </a:r>
            <a:r>
              <a:rPr lang="fr-FR" sz="2000" b="0" dirty="0" smtClean="0"/>
              <a:t>en conséquence la </a:t>
            </a:r>
            <a:r>
              <a:rPr lang="fr-FR" sz="2000" dirty="0">
                <a:solidFill>
                  <a:srgbClr val="990033"/>
                </a:solidFill>
              </a:rPr>
              <a:t>création d’emplois</a:t>
            </a:r>
            <a:r>
              <a:rPr lang="fr-FR" sz="2000" b="0" dirty="0"/>
              <a:t> </a:t>
            </a:r>
            <a:r>
              <a:rPr lang="fr-FR" sz="2000" b="0" dirty="0" smtClean="0"/>
              <a:t>non délocalisables dont </a:t>
            </a:r>
            <a:r>
              <a:rPr lang="fr-FR" sz="2000" b="0" dirty="0"/>
              <a:t>la société civile a besoin.</a:t>
            </a:r>
          </a:p>
          <a:p>
            <a:pPr algn="just"/>
            <a:endParaRPr lang="fr-FR" sz="2000" b="0" dirty="0"/>
          </a:p>
          <a:p>
            <a:pPr algn="just"/>
            <a:r>
              <a:rPr lang="fr-FR" sz="2000" b="0" dirty="0"/>
              <a:t>Ces </a:t>
            </a:r>
            <a:r>
              <a:rPr lang="fr-FR" sz="2000" b="0" dirty="0" smtClean="0"/>
              <a:t>10 </a:t>
            </a:r>
            <a:r>
              <a:rPr lang="fr-FR" sz="2000" b="0" dirty="0"/>
              <a:t>prochaines années verront </a:t>
            </a:r>
            <a:r>
              <a:rPr lang="fr-FR" sz="2000" b="0" dirty="0" smtClean="0"/>
              <a:t>donc des </a:t>
            </a:r>
            <a:r>
              <a:rPr lang="fr-FR" sz="2000" dirty="0">
                <a:solidFill>
                  <a:srgbClr val="CC3300"/>
                </a:solidFill>
              </a:rPr>
              <a:t>efforts </a:t>
            </a:r>
            <a:r>
              <a:rPr lang="fr-FR" sz="2000" dirty="0" smtClean="0">
                <a:solidFill>
                  <a:srgbClr val="CC3300"/>
                </a:solidFill>
              </a:rPr>
              <a:t>significatifs d’investissement par les </a:t>
            </a:r>
            <a:r>
              <a:rPr lang="fr-FR" sz="2000" dirty="0">
                <a:solidFill>
                  <a:srgbClr val="CC3300"/>
                </a:solidFill>
              </a:rPr>
              <a:t>entreprises </a:t>
            </a:r>
            <a:r>
              <a:rPr lang="fr-FR" sz="2000" b="0" dirty="0" smtClean="0"/>
              <a:t>et</a:t>
            </a:r>
            <a:r>
              <a:rPr lang="fr-FR" sz="2000" dirty="0" smtClean="0">
                <a:solidFill>
                  <a:srgbClr val="CC3300"/>
                </a:solidFill>
              </a:rPr>
              <a:t> des évolutions réglementaires par nos gouvernants</a:t>
            </a:r>
            <a:r>
              <a:rPr lang="fr-FR" sz="2000" b="0" dirty="0" smtClean="0"/>
              <a:t> </a:t>
            </a:r>
            <a:r>
              <a:rPr lang="fr-FR" sz="2000" b="0" dirty="0"/>
              <a:t>pour enfin </a:t>
            </a:r>
            <a:r>
              <a:rPr lang="fr-FR" sz="2000" b="0" dirty="0" smtClean="0"/>
              <a:t>permettre qu’une </a:t>
            </a:r>
            <a:r>
              <a:rPr lang="fr-FR" sz="2000" b="0" dirty="0"/>
              <a:t>bonne partie de ces résidus </a:t>
            </a:r>
            <a:r>
              <a:rPr lang="fr-FR" sz="2000" b="0" dirty="0" smtClean="0"/>
              <a:t>soient reconnus comme des </a:t>
            </a:r>
            <a:r>
              <a:rPr lang="fr-FR" sz="2000" dirty="0">
                <a:solidFill>
                  <a:srgbClr val="CC3300"/>
                </a:solidFill>
              </a:rPr>
              <a:t>produits</a:t>
            </a:r>
            <a:r>
              <a:rPr lang="fr-FR" sz="2000" dirty="0"/>
              <a:t> </a:t>
            </a:r>
            <a:r>
              <a:rPr lang="fr-FR" sz="2000" b="0" dirty="0"/>
              <a:t>qu’il </a:t>
            </a:r>
            <a:r>
              <a:rPr lang="fr-FR" sz="2000" b="0" dirty="0" smtClean="0"/>
              <a:t>conviendra de mieux préparer </a:t>
            </a:r>
            <a:r>
              <a:rPr lang="fr-FR" sz="2000" dirty="0">
                <a:solidFill>
                  <a:srgbClr val="CC3300"/>
                </a:solidFill>
              </a:rPr>
              <a:t>en amont</a:t>
            </a:r>
            <a:r>
              <a:rPr lang="fr-FR" sz="2000" b="0" dirty="0"/>
              <a:t> pour en tirer </a:t>
            </a:r>
            <a:r>
              <a:rPr lang="fr-FR" sz="2000" b="0" dirty="0" smtClean="0"/>
              <a:t>en aval le maximum aux plans </a:t>
            </a:r>
            <a:r>
              <a:rPr lang="fr-FR" sz="2000" dirty="0" smtClean="0">
                <a:solidFill>
                  <a:srgbClr val="CC3300"/>
                </a:solidFill>
              </a:rPr>
              <a:t>technique, </a:t>
            </a:r>
            <a:r>
              <a:rPr lang="fr-FR" sz="2000" dirty="0">
                <a:solidFill>
                  <a:srgbClr val="CC3300"/>
                </a:solidFill>
              </a:rPr>
              <a:t>économique</a:t>
            </a:r>
            <a:r>
              <a:rPr lang="fr-FR" sz="2000" b="0" dirty="0"/>
              <a:t> </a:t>
            </a:r>
            <a:r>
              <a:rPr lang="fr-FR" sz="2000" dirty="0" smtClean="0">
                <a:solidFill>
                  <a:srgbClr val="CC3300"/>
                </a:solidFill>
              </a:rPr>
              <a:t>et environnemental</a:t>
            </a:r>
            <a:r>
              <a:rPr lang="fr-FR" sz="2000" b="0" dirty="0" smtClean="0"/>
              <a:t>. Elles </a:t>
            </a:r>
            <a:r>
              <a:rPr lang="fr-FR" sz="2000" b="0" dirty="0"/>
              <a:t>se </a:t>
            </a:r>
            <a:r>
              <a:rPr lang="fr-FR" sz="2000" dirty="0" smtClean="0">
                <a:solidFill>
                  <a:srgbClr val="CC3300"/>
                </a:solidFill>
              </a:rPr>
              <a:t>substitueront </a:t>
            </a:r>
            <a:r>
              <a:rPr lang="fr-FR" sz="2000" b="0" dirty="0" smtClean="0"/>
              <a:t>en partie aux </a:t>
            </a:r>
            <a:r>
              <a:rPr lang="fr-FR" sz="2000" b="0" dirty="0"/>
              <a:t>matières premières </a:t>
            </a:r>
            <a:r>
              <a:rPr lang="fr-FR" sz="2000" b="0" dirty="0" smtClean="0"/>
              <a:t>naturelles au bénéfice entre autres de notre qualité de vie, de notre balance des paiements et de la création d’emplois. </a:t>
            </a:r>
            <a:endParaRPr lang="fr-FR" sz="2000" b="0" dirty="0"/>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44408" y="476672"/>
            <a:ext cx="797741" cy="621039"/>
          </a:xfrm>
          <a:prstGeom prst="rect">
            <a:avLst/>
          </a:prstGeom>
          <a:noFill/>
          <a:ln w="0" algn="in">
            <a:noFill/>
            <a:miter lim="800000"/>
            <a:headEnd/>
            <a:tailEnd/>
          </a:ln>
          <a:effectLst/>
        </p:spPr>
      </p:pic>
      <p:sp>
        <p:nvSpPr>
          <p:cNvPr id="8" name="ZoneTexte 7"/>
          <p:cNvSpPr txBox="1"/>
          <p:nvPr/>
        </p:nvSpPr>
        <p:spPr>
          <a:xfrm>
            <a:off x="1331640" y="548680"/>
            <a:ext cx="5112568" cy="584775"/>
          </a:xfrm>
          <a:prstGeom prst="rect">
            <a:avLst/>
          </a:prstGeom>
          <a:noFill/>
        </p:spPr>
        <p:txBody>
          <a:bodyPr wrap="square" rtlCol="0">
            <a:spAutoFit/>
          </a:bodyPr>
          <a:lstStyle/>
          <a:p>
            <a:r>
              <a:rPr lang="fr-FR" sz="3200" dirty="0" smtClean="0">
                <a:solidFill>
                  <a:srgbClr val="0070C0"/>
                </a:solidFill>
              </a:rPr>
              <a:t>Le proche avenir</a:t>
            </a:r>
            <a:endParaRPr lang="fr-FR"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barn(inVertical)">
                                      <p:cBhvr>
                                        <p:cTn id="7" dur="10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7704856" cy="922114"/>
          </a:xfrm>
        </p:spPr>
        <p:txBody>
          <a:bodyPr>
            <a:normAutofit/>
          </a:bodyPr>
          <a:lstStyle/>
          <a:p>
            <a:r>
              <a:rPr lang="fr-FR" sz="3600" b="1" dirty="0" smtClean="0">
                <a:solidFill>
                  <a:srgbClr val="0070C0"/>
                </a:solidFill>
                <a:latin typeface="Arial" pitchFamily="34" charset="0"/>
                <a:cs typeface="Arial" pitchFamily="34" charset="0"/>
              </a:rPr>
              <a:t>1- Les grandes natures de déchets</a:t>
            </a:r>
            <a:endParaRPr lang="fr-FR" sz="3600" b="1" dirty="0">
              <a:solidFill>
                <a:srgbClr val="0070C0"/>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4</a:t>
            </a:fld>
            <a:endParaRPr lang="fr-FR" dirty="0"/>
          </a:p>
        </p:txBody>
      </p:sp>
      <p:graphicFrame>
        <p:nvGraphicFramePr>
          <p:cNvPr id="5" name="Espace réservé du contenu 4"/>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16" descr="DD01630_"/>
          <p:cNvPicPr preferRelativeResize="0">
            <a:picLocks noChangeArrowheads="1" noChangeShapeType="1"/>
          </p:cNvPicPr>
          <p:nvPr/>
        </p:nvPicPr>
        <p:blipFill>
          <a:blip r:embed="rId7" cstate="print"/>
          <a:srcRect/>
          <a:stretch>
            <a:fillRect/>
          </a:stretch>
        </p:blipFill>
        <p:spPr bwMode="auto">
          <a:xfrm>
            <a:off x="8316416" y="404664"/>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AE41709-5971-4A68-B6CC-48CB81D80765}" type="slidenum">
              <a:rPr lang="fr-FR"/>
              <a:pPr/>
              <a:t>40</a:t>
            </a:fld>
            <a:endParaRPr lang="fr-FR"/>
          </a:p>
        </p:txBody>
      </p:sp>
      <p:sp>
        <p:nvSpPr>
          <p:cNvPr id="137219" name="Text Box 3"/>
          <p:cNvSpPr txBox="1">
            <a:spLocks noChangeArrowheads="1"/>
          </p:cNvSpPr>
          <p:nvPr/>
        </p:nvSpPr>
        <p:spPr bwMode="auto">
          <a:xfrm>
            <a:off x="684213" y="1268413"/>
            <a:ext cx="8047037" cy="3970318"/>
          </a:xfrm>
          <a:prstGeom prst="rect">
            <a:avLst/>
          </a:prstGeom>
          <a:noFill/>
          <a:ln w="9525">
            <a:noFill/>
            <a:miter lim="800000"/>
            <a:headEnd/>
            <a:tailEnd/>
          </a:ln>
          <a:effectLst/>
        </p:spPr>
        <p:txBody>
          <a:bodyPr>
            <a:spAutoFit/>
          </a:bodyPr>
          <a:lstStyle/>
          <a:p>
            <a:pPr algn="ctr" eaLnBrk="1" hangingPunct="1"/>
            <a:endParaRPr lang="fr-FR" sz="3600" i="1" dirty="0">
              <a:solidFill>
                <a:schemeClr val="accent2"/>
              </a:solidFill>
            </a:endParaRPr>
          </a:p>
          <a:p>
            <a:pPr algn="ctr" eaLnBrk="1" hangingPunct="1"/>
            <a:r>
              <a:rPr lang="fr-FR" sz="3600" i="1" dirty="0">
                <a:solidFill>
                  <a:schemeClr val="accent2"/>
                </a:solidFill>
              </a:rPr>
              <a:t>Michel LEGEAY</a:t>
            </a:r>
          </a:p>
          <a:p>
            <a:pPr algn="ctr" eaLnBrk="1" hangingPunct="1"/>
            <a:endParaRPr lang="fr-FR" sz="3600" i="1" dirty="0">
              <a:solidFill>
                <a:schemeClr val="accent2"/>
              </a:solidFill>
            </a:endParaRPr>
          </a:p>
          <a:p>
            <a:pPr algn="ctr" eaLnBrk="1" hangingPunct="1"/>
            <a:r>
              <a:rPr lang="fr-FR" sz="3600" i="1" dirty="0">
                <a:solidFill>
                  <a:schemeClr val="accent2"/>
                </a:solidFill>
              </a:rPr>
              <a:t>vous </a:t>
            </a:r>
            <a:r>
              <a:rPr lang="fr-FR" sz="3600" i="1" dirty="0" smtClean="0">
                <a:solidFill>
                  <a:schemeClr val="accent2"/>
                </a:solidFill>
              </a:rPr>
              <a:t>remercie </a:t>
            </a:r>
            <a:endParaRPr lang="fr-FR" sz="3600" i="1" dirty="0">
              <a:solidFill>
                <a:schemeClr val="accent2"/>
              </a:solidFill>
            </a:endParaRPr>
          </a:p>
          <a:p>
            <a:pPr algn="ctr" eaLnBrk="1" hangingPunct="1"/>
            <a:endParaRPr lang="fr-FR" sz="3600" i="1" dirty="0">
              <a:solidFill>
                <a:schemeClr val="accent2"/>
              </a:solidFill>
            </a:endParaRPr>
          </a:p>
          <a:p>
            <a:pPr algn="ctr" eaLnBrk="1" hangingPunct="1"/>
            <a:r>
              <a:rPr lang="fr-FR" sz="3600" i="1" dirty="0">
                <a:solidFill>
                  <a:schemeClr val="accent2"/>
                </a:solidFill>
              </a:rPr>
              <a:t>de votre attention</a:t>
            </a:r>
          </a:p>
          <a:p>
            <a:pPr algn="ctr" eaLnBrk="1" hangingPunct="1"/>
            <a:endParaRPr lang="fr-FR" sz="3600" dirty="0">
              <a:solidFill>
                <a:schemeClr val="accent2"/>
              </a:solidFill>
            </a:endParaRPr>
          </a:p>
        </p:txBody>
      </p:sp>
      <p:pic>
        <p:nvPicPr>
          <p:cNvPr id="5" name="Picture 16" descr="DD01630_"/>
          <p:cNvPicPr preferRelativeResize="0">
            <a:picLocks noChangeArrowheads="1" noChangeShapeType="1"/>
          </p:cNvPicPr>
          <p:nvPr/>
        </p:nvPicPr>
        <p:blipFill>
          <a:blip r:embed="rId3" cstate="print"/>
          <a:srcRect/>
          <a:stretch>
            <a:fillRect/>
          </a:stretch>
        </p:blipFill>
        <p:spPr bwMode="auto">
          <a:xfrm>
            <a:off x="8244408" y="476672"/>
            <a:ext cx="797741" cy="621039"/>
          </a:xfrm>
          <a:prstGeom prst="rect">
            <a:avLst/>
          </a:prstGeom>
          <a:noFill/>
          <a:ln w="0" algn="in">
            <a:noFill/>
            <a:miter lim="800000"/>
            <a:headEnd/>
            <a:tailEnd/>
          </a:ln>
          <a:effectLst/>
        </p:spPr>
      </p:pic>
    </p:spTree>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37219"/>
                                        </p:tgtEl>
                                        <p:attrNameLst>
                                          <p:attrName>style.visibility</p:attrName>
                                        </p:attrNameLst>
                                      </p:cBhvr>
                                      <p:to>
                                        <p:strVal val="visible"/>
                                      </p:to>
                                    </p:set>
                                    <p:animEffect transition="in" filter="wheel(4)">
                                      <p:cBhvr>
                                        <p:cTn id="7" dur="2000"/>
                                        <p:tgtEl>
                                          <p:spTgt spid="137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z="2800" b="1" dirty="0" smtClean="0">
                <a:solidFill>
                  <a:srgbClr val="FF0000"/>
                </a:solidFill>
              </a:rPr>
              <a:t>LES DECHETS DANGEREUX</a:t>
            </a:r>
            <a:endParaRPr lang="fr-FR" sz="2800" b="1" dirty="0">
              <a:solidFill>
                <a:srgbClr val="FF0000"/>
              </a:solidFill>
            </a:endParaRPr>
          </a:p>
        </p:txBody>
      </p:sp>
      <p:sp>
        <p:nvSpPr>
          <p:cNvPr id="6" name="Espace réservé du contenu 5"/>
          <p:cNvSpPr>
            <a:spLocks noGrp="1"/>
          </p:cNvSpPr>
          <p:nvPr>
            <p:ph sz="half" idx="1"/>
          </p:nvPr>
        </p:nvSpPr>
        <p:spPr/>
        <p:txBody>
          <a:bodyPr/>
          <a:lstStyle/>
          <a:p>
            <a:pPr algn="just">
              <a:buNone/>
            </a:pPr>
            <a:r>
              <a:rPr lang="fr-FR" sz="1800" dirty="0" smtClean="0"/>
              <a:t>      Les déchets dangereux sont définis par le décret du 18 avril 2002 : ce sont les déchets marqués d’un astérisque de la liste en annexe 2. Ils présentent au moins une des propriétés de danger suivantes et ils doivent être traités dans  des installations appropriées</a:t>
            </a:r>
            <a:r>
              <a:rPr lang="fr-FR" dirty="0" smtClean="0"/>
              <a:t>.</a:t>
            </a:r>
          </a:p>
          <a:p>
            <a:endParaRPr lang="fr-FR" dirty="0"/>
          </a:p>
        </p:txBody>
      </p:sp>
      <p:sp>
        <p:nvSpPr>
          <p:cNvPr id="7" name="Espace réservé du contenu 6"/>
          <p:cNvSpPr>
            <a:spLocks noGrp="1"/>
          </p:cNvSpPr>
          <p:nvPr>
            <p:ph sz="half" idx="2"/>
          </p:nvPr>
        </p:nvSpPr>
        <p:spPr/>
        <p:txBody>
          <a:bodyPr/>
          <a:lstStyle/>
          <a:p>
            <a:pPr marL="0" indent="0" algn="just">
              <a:buNone/>
            </a:pPr>
            <a:r>
              <a:rPr lang="fr-FR" sz="1600" dirty="0"/>
              <a:t>A</a:t>
            </a:r>
            <a:r>
              <a:rPr lang="fr-FR" sz="1600" b="0" dirty="0" smtClean="0"/>
              <a:t>nnexe 1 du Décret n°2002-540 du 18 avril 2002 :</a:t>
            </a:r>
          </a:p>
          <a:p>
            <a:pPr lvl="1">
              <a:buFontTx/>
              <a:buChar char="•"/>
            </a:pPr>
            <a:r>
              <a:rPr lang="fr-FR" sz="1600" b="0" dirty="0" smtClean="0"/>
              <a:t> </a:t>
            </a:r>
            <a:r>
              <a:rPr lang="fr-FR" sz="1600" dirty="0" smtClean="0"/>
              <a:t>Explosifs</a:t>
            </a:r>
          </a:p>
          <a:p>
            <a:pPr lvl="1">
              <a:buFontTx/>
              <a:buChar char="•"/>
            </a:pPr>
            <a:r>
              <a:rPr lang="fr-FR" sz="1600" dirty="0" smtClean="0"/>
              <a:t> Comburants</a:t>
            </a:r>
          </a:p>
          <a:p>
            <a:pPr lvl="1">
              <a:buFontTx/>
              <a:buChar char="•"/>
            </a:pPr>
            <a:r>
              <a:rPr lang="fr-FR" sz="1600" dirty="0" smtClean="0"/>
              <a:t> Inflammables</a:t>
            </a:r>
          </a:p>
          <a:p>
            <a:pPr lvl="1">
              <a:buFontTx/>
              <a:buChar char="•"/>
            </a:pPr>
            <a:r>
              <a:rPr lang="fr-FR" sz="1600" dirty="0" smtClean="0"/>
              <a:t> Irritants</a:t>
            </a:r>
          </a:p>
          <a:p>
            <a:pPr lvl="1">
              <a:buFontTx/>
              <a:buChar char="•"/>
            </a:pPr>
            <a:r>
              <a:rPr lang="fr-FR" sz="1600" dirty="0" smtClean="0"/>
              <a:t> Nocifs</a:t>
            </a:r>
          </a:p>
          <a:p>
            <a:pPr lvl="1">
              <a:buFontTx/>
              <a:buChar char="•"/>
            </a:pPr>
            <a:r>
              <a:rPr lang="fr-FR" sz="1600" dirty="0" smtClean="0"/>
              <a:t> Toxiques</a:t>
            </a:r>
          </a:p>
          <a:p>
            <a:pPr lvl="1">
              <a:buFontTx/>
              <a:buChar char="•"/>
            </a:pPr>
            <a:r>
              <a:rPr lang="fr-FR" sz="1600" dirty="0" smtClean="0"/>
              <a:t> Cancérogènes</a:t>
            </a:r>
          </a:p>
          <a:p>
            <a:pPr lvl="1">
              <a:buFontTx/>
              <a:buChar char="•"/>
            </a:pPr>
            <a:r>
              <a:rPr lang="fr-FR" sz="1600" dirty="0" smtClean="0"/>
              <a:t> Corrosifs</a:t>
            </a:r>
          </a:p>
          <a:p>
            <a:pPr lvl="1">
              <a:buFontTx/>
              <a:buChar char="•"/>
            </a:pPr>
            <a:r>
              <a:rPr lang="fr-FR" sz="1600" dirty="0" smtClean="0"/>
              <a:t> Infectieux</a:t>
            </a:r>
          </a:p>
          <a:p>
            <a:pPr lvl="1">
              <a:buFontTx/>
              <a:buChar char="•"/>
            </a:pPr>
            <a:r>
              <a:rPr lang="fr-FR" sz="1600" dirty="0" smtClean="0"/>
              <a:t> Toxiques pour la reproduction</a:t>
            </a:r>
          </a:p>
          <a:p>
            <a:pPr lvl="1">
              <a:buFontTx/>
              <a:buChar char="•"/>
            </a:pPr>
            <a:r>
              <a:rPr lang="fr-FR" sz="1600" dirty="0" smtClean="0"/>
              <a:t> Mutagènes</a:t>
            </a:r>
          </a:p>
          <a:p>
            <a:pPr lvl="1">
              <a:buFontTx/>
              <a:buChar char="•"/>
            </a:pPr>
            <a:r>
              <a:rPr lang="fr-FR" sz="1600" dirty="0" smtClean="0"/>
              <a:t> Ecotoxiques</a:t>
            </a:r>
          </a:p>
          <a:p>
            <a:endParaRPr lang="fr-FR" sz="1600" dirty="0"/>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5</a:t>
            </a:fld>
            <a:endParaRPr lang="fr-FR" dirty="0"/>
          </a:p>
        </p:txBody>
      </p:sp>
      <p:sp>
        <p:nvSpPr>
          <p:cNvPr id="8" name="AutoShape 4"/>
          <p:cNvSpPr>
            <a:spLocks noChangeArrowheads="1"/>
          </p:cNvSpPr>
          <p:nvPr/>
        </p:nvSpPr>
        <p:spPr bwMode="auto">
          <a:xfrm flipH="1">
            <a:off x="4644008" y="2132856"/>
            <a:ext cx="431328" cy="3671888"/>
          </a:xfrm>
          <a:prstGeom prst="downArrow">
            <a:avLst>
              <a:gd name="adj1" fmla="val 50000"/>
              <a:gd name="adj2" fmla="val 75000"/>
            </a:avLst>
          </a:prstGeom>
          <a:gradFill rotWithShape="1">
            <a:gsLst>
              <a:gs pos="0">
                <a:srgbClr val="FF0000"/>
              </a:gs>
              <a:gs pos="100000">
                <a:srgbClr val="009900"/>
              </a:gs>
            </a:gsLst>
            <a:lin ang="5400000" scaled="1"/>
          </a:gradFill>
          <a:ln w="9525">
            <a:solidFill>
              <a:schemeClr val="tx1"/>
            </a:solidFill>
            <a:miter lim="800000"/>
            <a:headEnd/>
            <a:tailEnd/>
          </a:ln>
          <a:effectLst/>
        </p:spPr>
        <p:txBody>
          <a:bodyPr wrap="none" anchor="ctr"/>
          <a:lstStyle/>
          <a:p>
            <a:endParaRPr lang="fr-FR" dirty="0"/>
          </a:p>
        </p:txBody>
      </p:sp>
      <p:pic>
        <p:nvPicPr>
          <p:cNvPr id="9" name="Picture 16" descr="DD01630_"/>
          <p:cNvPicPr preferRelativeResize="0">
            <a:picLocks noChangeArrowheads="1" noChangeShapeType="1"/>
          </p:cNvPicPr>
          <p:nvPr/>
        </p:nvPicPr>
        <p:blipFill>
          <a:blip r:embed="rId2" cstate="print"/>
          <a:srcRect/>
          <a:stretch>
            <a:fillRect/>
          </a:stretch>
        </p:blipFill>
        <p:spPr bwMode="auto">
          <a:xfrm>
            <a:off x="8094739" y="332656"/>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418654"/>
            <a:ext cx="5904656" cy="634082"/>
          </a:xfrm>
        </p:spPr>
        <p:txBody>
          <a:bodyPr>
            <a:normAutofit fontScale="90000"/>
          </a:bodyPr>
          <a:lstStyle/>
          <a:p>
            <a:pPr algn="ctr"/>
            <a:r>
              <a:rPr lang="fr-FR" sz="2400" b="1" dirty="0" smtClean="0"/>
              <a:t>DECHETS INERTES ET NON DANGEREUX</a:t>
            </a:r>
            <a:endParaRPr lang="fr-FR" sz="2400" b="1" dirty="0"/>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6</a:t>
            </a:fld>
            <a:endParaRPr lang="fr-FR" dirty="0"/>
          </a:p>
        </p:txBody>
      </p:sp>
      <p:sp>
        <p:nvSpPr>
          <p:cNvPr id="4" name="Espace réservé du contenu 3"/>
          <p:cNvSpPr>
            <a:spLocks noGrp="1"/>
          </p:cNvSpPr>
          <p:nvPr>
            <p:ph sz="quarter" idx="1"/>
          </p:nvPr>
        </p:nvSpPr>
        <p:spPr/>
        <p:txBody>
          <a:bodyPr/>
          <a:lstStyle/>
          <a:p>
            <a:pPr marL="265113" defTabSz="265113"/>
            <a:r>
              <a:rPr lang="fr-FR" sz="3200" dirty="0" smtClean="0">
                <a:solidFill>
                  <a:srgbClr val="009900"/>
                </a:solidFill>
                <a:latin typeface="Arial" pitchFamily="34" charset="0"/>
                <a:cs typeface="Arial" pitchFamily="34" charset="0"/>
              </a:rPr>
              <a:t>Les déchets inertes</a:t>
            </a:r>
          </a:p>
          <a:p>
            <a:pPr marL="265113" algn="just" defTabSz="265113">
              <a:buNone/>
            </a:pPr>
            <a:r>
              <a:rPr lang="fr-FR" dirty="0" smtClean="0">
                <a:solidFill>
                  <a:srgbClr val="000000"/>
                </a:solidFill>
              </a:rPr>
              <a:t>	</a:t>
            </a:r>
            <a:r>
              <a:rPr lang="fr-FR" i="1" dirty="0" smtClean="0">
                <a:solidFill>
                  <a:srgbClr val="009900"/>
                </a:solidFill>
                <a:latin typeface="Arial" pitchFamily="34" charset="0"/>
                <a:cs typeface="Arial" pitchFamily="34" charset="0"/>
              </a:rPr>
              <a:t>définition donnée par art 2 directive du Conseil du 26 avril 1999</a:t>
            </a:r>
            <a:r>
              <a:rPr lang="fr-FR" i="1" dirty="0" smtClean="0">
                <a:solidFill>
                  <a:srgbClr val="CC3300"/>
                </a:solidFill>
                <a:latin typeface="Arial" pitchFamily="34" charset="0"/>
                <a:cs typeface="Arial" pitchFamily="34" charset="0"/>
              </a:rPr>
              <a:t> </a:t>
            </a:r>
            <a:r>
              <a:rPr lang="fr-FR" dirty="0" smtClean="0">
                <a:solidFill>
                  <a:srgbClr val="000000"/>
                </a:solidFill>
                <a:latin typeface="Arial" pitchFamily="34" charset="0"/>
                <a:cs typeface="Arial" pitchFamily="34" charset="0"/>
              </a:rPr>
              <a:t>(Ils ne subissent aucune transformation physique, chimique ou biologique importante en cas de stockage)</a:t>
            </a:r>
          </a:p>
          <a:p>
            <a:pPr marL="265113" algn="just" defTabSz="265113"/>
            <a:endParaRPr lang="fr-FR" dirty="0" smtClean="0">
              <a:solidFill>
                <a:srgbClr val="CC3300"/>
              </a:solidFill>
              <a:latin typeface="Arial" pitchFamily="34" charset="0"/>
              <a:cs typeface="Arial" pitchFamily="34" charset="0"/>
            </a:endParaRPr>
          </a:p>
          <a:p>
            <a:pPr marL="265113" algn="just" defTabSz="265113"/>
            <a:r>
              <a:rPr lang="fr-FR" sz="3200" dirty="0" smtClean="0">
                <a:solidFill>
                  <a:srgbClr val="FF6600"/>
                </a:solidFill>
                <a:latin typeface="Arial" pitchFamily="34" charset="0"/>
                <a:cs typeface="Arial" pitchFamily="34" charset="0"/>
              </a:rPr>
              <a:t>Les déchets non dangereux</a:t>
            </a:r>
          </a:p>
          <a:p>
            <a:pPr marL="265113" algn="just" defTabSz="265113">
              <a:buNone/>
            </a:pPr>
            <a:r>
              <a:rPr lang="fr-FR" sz="3200" dirty="0" smtClean="0">
                <a:solidFill>
                  <a:srgbClr val="000000"/>
                </a:solidFill>
                <a:latin typeface="Arial" pitchFamily="34" charset="0"/>
                <a:cs typeface="Arial" pitchFamily="34" charset="0"/>
              </a:rPr>
              <a:t>	</a:t>
            </a:r>
            <a:r>
              <a:rPr lang="fr-FR" i="1" dirty="0" smtClean="0">
                <a:solidFill>
                  <a:srgbClr val="000099"/>
                </a:solidFill>
                <a:latin typeface="Arial" pitchFamily="34" charset="0"/>
                <a:cs typeface="Arial" pitchFamily="34" charset="0"/>
              </a:rPr>
              <a:t>les déchets ménagers et les DIB+BTP (DBE)</a:t>
            </a:r>
            <a:r>
              <a:rPr lang="fr-FR" i="1" dirty="0" smtClean="0">
                <a:solidFill>
                  <a:srgbClr val="CC3300"/>
                </a:solidFill>
                <a:latin typeface="Arial" pitchFamily="34" charset="0"/>
                <a:cs typeface="Arial" pitchFamily="34" charset="0"/>
              </a:rPr>
              <a:t> </a:t>
            </a:r>
            <a:r>
              <a:rPr lang="fr-FR" dirty="0" smtClean="0">
                <a:solidFill>
                  <a:srgbClr val="000000"/>
                </a:solidFill>
                <a:latin typeface="Arial" pitchFamily="34" charset="0"/>
                <a:cs typeface="Arial" pitchFamily="34" charset="0"/>
              </a:rPr>
              <a:t>(Tous les autres)</a:t>
            </a:r>
            <a:endParaRPr lang="fr-FR" i="1" dirty="0" smtClean="0">
              <a:solidFill>
                <a:srgbClr val="CC3300"/>
              </a:solidFill>
              <a:latin typeface="Arial" pitchFamily="34" charset="0"/>
              <a:cs typeface="Arial" pitchFamily="34" charset="0"/>
            </a:endParaRPr>
          </a:p>
          <a:p>
            <a:endParaRPr lang="fr-FR"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166747"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332656"/>
            <a:ext cx="5904656" cy="720080"/>
          </a:xfrm>
        </p:spPr>
        <p:txBody>
          <a:bodyPr>
            <a:normAutofit/>
          </a:bodyPr>
          <a:lstStyle/>
          <a:p>
            <a:pPr algn="ctr"/>
            <a:r>
              <a:rPr lang="fr-FR" sz="2400" b="1" dirty="0" smtClean="0"/>
              <a:t>Le cas particulier des déchets ultimes</a:t>
            </a:r>
            <a:endParaRPr lang="fr-FR" sz="2400" b="1" dirty="0"/>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7</a:t>
            </a:fld>
            <a:endParaRPr lang="fr-FR" dirty="0"/>
          </a:p>
        </p:txBody>
      </p:sp>
      <p:sp>
        <p:nvSpPr>
          <p:cNvPr id="4" name="Espace réservé du contenu 3"/>
          <p:cNvSpPr>
            <a:spLocks noGrp="1"/>
          </p:cNvSpPr>
          <p:nvPr>
            <p:ph sz="quarter" idx="1"/>
          </p:nvPr>
        </p:nvSpPr>
        <p:spPr>
          <a:xfrm>
            <a:off x="755576" y="1484784"/>
            <a:ext cx="7772400" cy="4572000"/>
          </a:xfrm>
        </p:spPr>
        <p:txBody>
          <a:bodyPr>
            <a:normAutofit fontScale="92500" lnSpcReduction="10000"/>
          </a:bodyPr>
          <a:lstStyle/>
          <a:p>
            <a:pPr marL="265113" defTabSz="265113"/>
            <a:r>
              <a:rPr lang="fr-FR" sz="3200" dirty="0" smtClean="0">
                <a:solidFill>
                  <a:srgbClr val="000000"/>
                </a:solidFill>
              </a:rPr>
              <a:t>	</a:t>
            </a:r>
            <a:r>
              <a:rPr lang="fr-FR" b="1" dirty="0" smtClean="0">
                <a:solidFill>
                  <a:srgbClr val="993300"/>
                </a:solidFill>
                <a:latin typeface="Arial" pitchFamily="34" charset="0"/>
                <a:cs typeface="Arial" pitchFamily="34" charset="0"/>
              </a:rPr>
              <a:t>art L541-1-III du Code de l’environnement (CE)</a:t>
            </a:r>
            <a:r>
              <a:rPr lang="fr-FR" b="1" dirty="0" smtClean="0">
                <a:solidFill>
                  <a:srgbClr val="000000"/>
                </a:solidFill>
                <a:latin typeface="Arial" pitchFamily="34" charset="0"/>
                <a:cs typeface="Arial" pitchFamily="34" charset="0"/>
              </a:rPr>
              <a:t>  : </a:t>
            </a:r>
          </a:p>
          <a:p>
            <a:pPr marL="7938" indent="-15875" algn="just" defTabSz="265113">
              <a:buNone/>
            </a:pPr>
            <a:r>
              <a:rPr lang="fr-FR" sz="2400" i="1" dirty="0" smtClean="0">
                <a:solidFill>
                  <a:srgbClr val="000000"/>
                </a:solidFill>
                <a:latin typeface="Verdana" pitchFamily="34" charset="0"/>
                <a:ea typeface="Verdana" pitchFamily="34" charset="0"/>
                <a:cs typeface="Verdana" pitchFamily="34" charset="0"/>
              </a:rPr>
              <a:t>Cas particulier des déchets dont on a extrait le maximum possible de la part valorisable aux conditions techniques et économiques du moment.</a:t>
            </a:r>
          </a:p>
          <a:p>
            <a:pPr marL="7938" indent="-15875" algn="just" defTabSz="265113">
              <a:buNone/>
            </a:pPr>
            <a:r>
              <a:rPr lang="fr-FR" i="1" dirty="0" smtClean="0">
                <a:solidFill>
                  <a:srgbClr val="000000"/>
                </a:solidFill>
                <a:latin typeface="Arial" pitchFamily="34" charset="0"/>
                <a:cs typeface="Arial" pitchFamily="34" charset="0"/>
              </a:rPr>
              <a:t> </a:t>
            </a:r>
          </a:p>
          <a:p>
            <a:pPr marL="7938" indent="-15875" algn="just" defTabSz="265113">
              <a:buNone/>
            </a:pPr>
            <a:r>
              <a:rPr lang="fr-FR" dirty="0" smtClean="0">
                <a:solidFill>
                  <a:srgbClr val="000000"/>
                </a:solidFill>
                <a:latin typeface="Arial" pitchFamily="34" charset="0"/>
                <a:cs typeface="Arial" pitchFamily="34" charset="0"/>
              </a:rPr>
              <a:t>Ainsi, avec le temps, il sera possible de réintégrer dans un processus industriel tout ou partie d’un déchet considéré comme ultime dans le passé. Exemple des boues aurifères qui contiennent encore un peu d’or ou des composants soudés sur des plaquettes qui deviennent source de métaux rares pour les industries électroniques.</a:t>
            </a:r>
          </a:p>
          <a:p>
            <a:endParaRPr lang="fr-FR" dirty="0"/>
          </a:p>
        </p:txBody>
      </p:sp>
      <p:pic>
        <p:nvPicPr>
          <p:cNvPr id="6"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4638"/>
            <a:ext cx="7560840" cy="778098"/>
          </a:xfrm>
        </p:spPr>
        <p:txBody>
          <a:bodyPr>
            <a:normAutofit fontScale="90000"/>
          </a:bodyPr>
          <a:lstStyle/>
          <a:p>
            <a:r>
              <a:rPr lang="fr-FR" sz="3600" b="1" dirty="0" smtClean="0">
                <a:solidFill>
                  <a:srgbClr val="0070C0"/>
                </a:solidFill>
              </a:rPr>
              <a:t>2- Pourquoi se préoccuper des déchets ?</a:t>
            </a:r>
            <a:endParaRPr lang="fr-FR" sz="3600" b="1" dirty="0">
              <a:solidFill>
                <a:srgbClr val="0070C0"/>
              </a:solidFill>
            </a:endParaRPr>
          </a:p>
        </p:txBody>
      </p:sp>
      <p:sp>
        <p:nvSpPr>
          <p:cNvPr id="3" name="Espace réservé du numéro de diapositive 2"/>
          <p:cNvSpPr>
            <a:spLocks noGrp="1"/>
          </p:cNvSpPr>
          <p:nvPr>
            <p:ph type="sldNum" sz="quarter" idx="12"/>
          </p:nvPr>
        </p:nvSpPr>
        <p:spPr/>
        <p:txBody>
          <a:bodyPr/>
          <a:lstStyle/>
          <a:p>
            <a:fld id="{7B116422-AF98-42F1-88A6-47A0C5C4331A}" type="slidenum">
              <a:rPr lang="fr-FR" smtClean="0"/>
              <a:pPr/>
              <a:t>8</a:t>
            </a:fld>
            <a:endParaRPr lang="fr-FR"/>
          </a:p>
        </p:txBody>
      </p:sp>
      <p:sp>
        <p:nvSpPr>
          <p:cNvPr id="4" name="Espace réservé du contenu 3"/>
          <p:cNvSpPr>
            <a:spLocks noGrp="1"/>
          </p:cNvSpPr>
          <p:nvPr>
            <p:ph sz="quarter" idx="1"/>
          </p:nvPr>
        </p:nvSpPr>
        <p:spPr/>
        <p:txBody>
          <a:bodyPr>
            <a:normAutofit fontScale="92500"/>
          </a:bodyPr>
          <a:lstStyle/>
          <a:p>
            <a:pPr>
              <a:lnSpc>
                <a:spcPct val="200000"/>
              </a:lnSpc>
            </a:pPr>
            <a:r>
              <a:rPr lang="fr-FR" dirty="0" smtClean="0">
                <a:latin typeface="Arial" pitchFamily="34" charset="0"/>
                <a:cs typeface="Arial" pitchFamily="34" charset="0"/>
              </a:rPr>
              <a:t>Par rapport à la santé</a:t>
            </a:r>
          </a:p>
          <a:p>
            <a:pPr>
              <a:lnSpc>
                <a:spcPct val="200000"/>
              </a:lnSpc>
            </a:pPr>
            <a:r>
              <a:rPr lang="fr-FR" dirty="0" smtClean="0">
                <a:latin typeface="Arial" pitchFamily="34" charset="0"/>
                <a:cs typeface="Arial" pitchFamily="34" charset="0"/>
              </a:rPr>
              <a:t>Par rapport aux impacts environnementaux sur l’air, l’eau, le sol, la chaîne alimentaire ou les paysages</a:t>
            </a:r>
          </a:p>
          <a:p>
            <a:pPr>
              <a:lnSpc>
                <a:spcPct val="200000"/>
              </a:lnSpc>
            </a:pPr>
            <a:r>
              <a:rPr lang="fr-FR" dirty="0" smtClean="0">
                <a:latin typeface="Arial" pitchFamily="34" charset="0"/>
                <a:cs typeface="Arial" pitchFamily="34" charset="0"/>
              </a:rPr>
              <a:t>Par rapport aux impacts économiques pour l’entreprise et pour le pays</a:t>
            </a:r>
          </a:p>
          <a:p>
            <a:endParaRPr lang="fr-FR"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310763" y="404664"/>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14A1A1AE-459A-41B0-AAA5-3D75FBD8A781}" type="slidenum">
              <a:rPr lang="fr-FR"/>
              <a:pPr/>
              <a:t>9</a:t>
            </a:fld>
            <a:endParaRPr lang="fr-FR" dirty="0"/>
          </a:p>
        </p:txBody>
      </p:sp>
      <p:sp>
        <p:nvSpPr>
          <p:cNvPr id="108547" name="Text Box 3"/>
          <p:cNvSpPr txBox="1">
            <a:spLocks noChangeArrowheads="1"/>
          </p:cNvSpPr>
          <p:nvPr/>
        </p:nvSpPr>
        <p:spPr bwMode="auto">
          <a:xfrm>
            <a:off x="468313" y="548680"/>
            <a:ext cx="8675687" cy="5491162"/>
          </a:xfrm>
          <a:prstGeom prst="rect">
            <a:avLst/>
          </a:prstGeom>
          <a:noFill/>
          <a:ln w="9525">
            <a:noFill/>
            <a:miter lim="800000"/>
            <a:headEnd/>
            <a:tailEnd/>
          </a:ln>
          <a:effectLst/>
        </p:spPr>
        <p:txBody>
          <a:bodyPr>
            <a:spAutoFit/>
          </a:bodyPr>
          <a:lstStyle/>
          <a:p>
            <a:r>
              <a:rPr lang="fr-FR" sz="2400" dirty="0" smtClean="0">
                <a:solidFill>
                  <a:srgbClr val="993300"/>
                </a:solidFill>
              </a:rPr>
              <a:t>2-1 </a:t>
            </a:r>
            <a:r>
              <a:rPr lang="fr-FR" sz="2400" dirty="0">
                <a:solidFill>
                  <a:srgbClr val="993300"/>
                </a:solidFill>
              </a:rPr>
              <a:t>Par rapport à la santé</a:t>
            </a:r>
          </a:p>
          <a:p>
            <a:endParaRPr lang="fr-FR" sz="2400" dirty="0"/>
          </a:p>
          <a:p>
            <a:pPr algn="just"/>
            <a:r>
              <a:rPr lang="fr-FR" b="0" dirty="0"/>
              <a:t>Certains déchets sont qualifiés de </a:t>
            </a:r>
            <a:r>
              <a:rPr lang="fr-FR" dirty="0">
                <a:solidFill>
                  <a:srgbClr val="CC3300"/>
                </a:solidFill>
              </a:rPr>
              <a:t>dangereux</a:t>
            </a:r>
            <a:r>
              <a:rPr lang="fr-FR" b="0" dirty="0"/>
              <a:t> quand ils peuvent porter une </a:t>
            </a:r>
            <a:r>
              <a:rPr lang="fr-FR" dirty="0">
                <a:solidFill>
                  <a:srgbClr val="CC3300"/>
                </a:solidFill>
              </a:rPr>
              <a:t>atteinte directe à la santé humaine</a:t>
            </a:r>
            <a:r>
              <a:rPr lang="fr-FR" b="0" dirty="0"/>
              <a:t> du fait qu’ils possèdent une ou plusieurs des propriétés suivantes (annexe 1 du Décret n°2002-540 du 18 avril 2002) :</a:t>
            </a:r>
          </a:p>
          <a:p>
            <a:pPr algn="just"/>
            <a:endParaRPr lang="fr-FR" b="0" dirty="0"/>
          </a:p>
          <a:p>
            <a:pPr lvl="1">
              <a:buFontTx/>
              <a:buChar char="•"/>
            </a:pPr>
            <a:r>
              <a:rPr lang="fr-FR" b="0" dirty="0"/>
              <a:t> </a:t>
            </a:r>
            <a:r>
              <a:rPr lang="fr-FR" dirty="0"/>
              <a:t>Explosifs</a:t>
            </a:r>
          </a:p>
          <a:p>
            <a:pPr lvl="1">
              <a:buFontTx/>
              <a:buChar char="•"/>
            </a:pPr>
            <a:r>
              <a:rPr lang="fr-FR" dirty="0"/>
              <a:t> Comburants</a:t>
            </a:r>
          </a:p>
          <a:p>
            <a:pPr lvl="1">
              <a:buFontTx/>
              <a:buChar char="•"/>
            </a:pPr>
            <a:r>
              <a:rPr lang="fr-FR" dirty="0"/>
              <a:t> Inflammables</a:t>
            </a:r>
          </a:p>
          <a:p>
            <a:pPr lvl="1">
              <a:buFontTx/>
              <a:buChar char="•"/>
            </a:pPr>
            <a:r>
              <a:rPr lang="fr-FR" dirty="0"/>
              <a:t> Irritants</a:t>
            </a:r>
          </a:p>
          <a:p>
            <a:pPr lvl="1">
              <a:buFontTx/>
              <a:buChar char="•"/>
            </a:pPr>
            <a:r>
              <a:rPr lang="fr-FR" dirty="0"/>
              <a:t> Nocifs</a:t>
            </a:r>
          </a:p>
          <a:p>
            <a:pPr lvl="1">
              <a:buFontTx/>
              <a:buChar char="•"/>
            </a:pPr>
            <a:r>
              <a:rPr lang="fr-FR" dirty="0"/>
              <a:t> Toxiques</a:t>
            </a:r>
          </a:p>
          <a:p>
            <a:pPr lvl="1">
              <a:buFontTx/>
              <a:buChar char="•"/>
            </a:pPr>
            <a:r>
              <a:rPr lang="fr-FR" dirty="0"/>
              <a:t> Cancérogènes</a:t>
            </a:r>
          </a:p>
          <a:p>
            <a:pPr lvl="1">
              <a:buFontTx/>
              <a:buChar char="•"/>
            </a:pPr>
            <a:r>
              <a:rPr lang="fr-FR" dirty="0"/>
              <a:t> Corrosifs</a:t>
            </a:r>
          </a:p>
          <a:p>
            <a:pPr lvl="1">
              <a:buFontTx/>
              <a:buChar char="•"/>
            </a:pPr>
            <a:r>
              <a:rPr lang="fr-FR" dirty="0"/>
              <a:t> Infectieux</a:t>
            </a:r>
          </a:p>
          <a:p>
            <a:pPr lvl="1">
              <a:buFontTx/>
              <a:buChar char="•"/>
            </a:pPr>
            <a:r>
              <a:rPr lang="fr-FR" dirty="0"/>
              <a:t> Toxiques pour la reproduction</a:t>
            </a:r>
          </a:p>
          <a:p>
            <a:pPr lvl="1">
              <a:buFontTx/>
              <a:buChar char="•"/>
            </a:pPr>
            <a:r>
              <a:rPr lang="fr-FR" dirty="0"/>
              <a:t> Mutagènes</a:t>
            </a:r>
          </a:p>
          <a:p>
            <a:pPr lvl="1">
              <a:buFontTx/>
              <a:buChar char="•"/>
            </a:pPr>
            <a:r>
              <a:rPr lang="fr-FR" dirty="0"/>
              <a:t> Ecotoxiques</a:t>
            </a:r>
          </a:p>
          <a:p>
            <a:pPr>
              <a:buFontTx/>
              <a:buChar char="•"/>
            </a:pPr>
            <a:endParaRPr lang="fr-FR" dirty="0"/>
          </a:p>
        </p:txBody>
      </p:sp>
      <p:sp>
        <p:nvSpPr>
          <p:cNvPr id="108548" name="AutoShape 4"/>
          <p:cNvSpPr>
            <a:spLocks noChangeArrowheads="1"/>
          </p:cNvSpPr>
          <p:nvPr/>
        </p:nvSpPr>
        <p:spPr bwMode="auto">
          <a:xfrm flipH="1">
            <a:off x="6084888" y="2348880"/>
            <a:ext cx="1223962" cy="3456384"/>
          </a:xfrm>
          <a:prstGeom prst="downArrow">
            <a:avLst>
              <a:gd name="adj1" fmla="val 50000"/>
              <a:gd name="adj2" fmla="val 75000"/>
            </a:avLst>
          </a:prstGeom>
          <a:gradFill rotWithShape="1">
            <a:gsLst>
              <a:gs pos="0">
                <a:srgbClr val="FF0000"/>
              </a:gs>
              <a:gs pos="100000">
                <a:srgbClr val="009900"/>
              </a:gs>
            </a:gsLst>
            <a:lin ang="5400000" scaled="1"/>
          </a:gradFill>
          <a:ln w="9525">
            <a:solidFill>
              <a:schemeClr val="tx1"/>
            </a:solidFill>
            <a:miter lim="800000"/>
            <a:headEnd/>
            <a:tailEnd/>
          </a:ln>
          <a:effectLst/>
        </p:spPr>
        <p:txBody>
          <a:bodyPr wrap="none" anchor="ctr"/>
          <a:lstStyle/>
          <a:p>
            <a:endParaRPr lang="fr-FR" dirty="0"/>
          </a:p>
        </p:txBody>
      </p:sp>
      <p:pic>
        <p:nvPicPr>
          <p:cNvPr id="5" name="Picture 16" descr="DD01630_"/>
          <p:cNvPicPr preferRelativeResize="0">
            <a:picLocks noChangeArrowheads="1" noChangeShapeType="1"/>
          </p:cNvPicPr>
          <p:nvPr/>
        </p:nvPicPr>
        <p:blipFill>
          <a:blip r:embed="rId2" cstate="print"/>
          <a:srcRect/>
          <a:stretch>
            <a:fillRect/>
          </a:stretch>
        </p:blipFill>
        <p:spPr bwMode="auto">
          <a:xfrm>
            <a:off x="8238755" y="476672"/>
            <a:ext cx="797741" cy="621039"/>
          </a:xfrm>
          <a:prstGeom prst="rect">
            <a:avLst/>
          </a:prstGeom>
          <a:noFill/>
          <a:ln w="0" algn="in">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8547"/>
                                        </p:tgtEl>
                                        <p:attrNameLst>
                                          <p:attrName>style.visibility</p:attrName>
                                        </p:attrNameLst>
                                      </p:cBhvr>
                                      <p:to>
                                        <p:strVal val="visible"/>
                                      </p:to>
                                    </p:set>
                                    <p:animEffect transition="in" filter="fade">
                                      <p:cBhvr>
                                        <p:cTn id="7" dur="3000"/>
                                        <p:tgtEl>
                                          <p:spTgt spid="108547"/>
                                        </p:tgtEl>
                                      </p:cBhvr>
                                    </p:animEffect>
                                    <p:anim calcmode="lin" valueType="num">
                                      <p:cBhvr>
                                        <p:cTn id="8" dur="3000" fill="hold"/>
                                        <p:tgtEl>
                                          <p:spTgt spid="108547"/>
                                        </p:tgtEl>
                                        <p:attrNameLst>
                                          <p:attrName>ppt_x</p:attrName>
                                        </p:attrNameLst>
                                      </p:cBhvr>
                                      <p:tavLst>
                                        <p:tav tm="0">
                                          <p:val>
                                            <p:strVal val="#ppt_x"/>
                                          </p:val>
                                        </p:tav>
                                        <p:tav tm="100000">
                                          <p:val>
                                            <p:strVal val="#ppt_x"/>
                                          </p:val>
                                        </p:tav>
                                      </p:tavLst>
                                    </p:anim>
                                    <p:anim calcmode="lin" valueType="num">
                                      <p:cBhvr>
                                        <p:cTn id="9" dur="3000" fill="hold"/>
                                        <p:tgtEl>
                                          <p:spTgt spid="1085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lnDef>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nception personnalisée">
  <a:themeElements>
    <a:clrScheme name="1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lnDef>
  </a:objectDefaults>
  <a:extraClrSchemeLst>
    <a:extraClrScheme>
      <a:clrScheme name="1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15771</TotalTime>
  <Words>3580</Words>
  <Application>Microsoft Office PowerPoint</Application>
  <PresentationFormat>Affichage à l'écran (4:3)</PresentationFormat>
  <Paragraphs>420</Paragraphs>
  <Slides>40</Slides>
  <Notes>0</Notes>
  <HiddenSlides>0</HiddenSlides>
  <MMClips>0</MMClips>
  <ScaleCrop>false</ScaleCrop>
  <HeadingPairs>
    <vt:vector size="4" baseType="variant">
      <vt:variant>
        <vt:lpstr>Thème</vt:lpstr>
      </vt:variant>
      <vt:variant>
        <vt:i4>3</vt:i4>
      </vt:variant>
      <vt:variant>
        <vt:lpstr>Titres des diapositives</vt:lpstr>
      </vt:variant>
      <vt:variant>
        <vt:i4>40</vt:i4>
      </vt:variant>
    </vt:vector>
  </HeadingPairs>
  <TitlesOfParts>
    <vt:vector size="43" baseType="lpstr">
      <vt:lpstr>Conception personnalisée</vt:lpstr>
      <vt:lpstr>1_Conception personnalisée</vt:lpstr>
      <vt:lpstr>Capitaux</vt:lpstr>
      <vt:lpstr>Diapositive 1</vt:lpstr>
      <vt:lpstr>LES DECHETS : DES ENJEUX CONSIDERABLES</vt:lpstr>
      <vt:lpstr>S O M M A I R E</vt:lpstr>
      <vt:lpstr>1- Les grandes natures de déchets</vt:lpstr>
      <vt:lpstr>LES DECHETS DANGEREUX</vt:lpstr>
      <vt:lpstr>DECHETS INERTES ET NON DANGEREUX</vt:lpstr>
      <vt:lpstr>Le cas particulier des déchets ultimes</vt:lpstr>
      <vt:lpstr>2- Pourquoi se préoccuper des déchets ?</vt:lpstr>
      <vt:lpstr>Diapositive 9</vt:lpstr>
      <vt:lpstr>2-2 Par rapport aux impacts environnementaux</vt:lpstr>
      <vt:lpstr>Diapositive 11</vt:lpstr>
      <vt:lpstr>C. Le sol  C’est la pollution la plus pernicieuse car elle frappe avec retard et, lorsque cette pollution a été mise en évidence, il est très souvent trop tard pour mobiliser les moyens nécessaires à sa disparition.   On y trouve : - des friches industrielles, - des anciennes décharges, - des sols pollués par des retombées atmosphériques, des déversements de substances polluantes ou des accidents de transport ou de manutention.</vt:lpstr>
      <vt:lpstr>Diapositive 13</vt:lpstr>
      <vt:lpstr>Diapositive 14</vt:lpstr>
      <vt:lpstr>2-3 Par rapport aux impacts économiques</vt:lpstr>
      <vt:lpstr>Diapositive 16</vt:lpstr>
      <vt:lpstr>Diapositive 17</vt:lpstr>
      <vt:lpstr>3- L’importance des gisements</vt:lpstr>
      <vt:lpstr>Matières mobilisées par l’économie en France</vt:lpstr>
      <vt:lpstr>Quelques chiffres de production de déchets</vt:lpstr>
      <vt:lpstr>Diapositive 21</vt:lpstr>
      <vt:lpstr> Pour l’Essonne en 2012</vt:lpstr>
      <vt:lpstr>Diapositive 23</vt:lpstr>
      <vt:lpstr>Diapositive 24</vt:lpstr>
      <vt:lpstr>Diapositive 25</vt:lpstr>
      <vt:lpstr>Diapositive 26</vt:lpstr>
      <vt:lpstr>Diapositive 27</vt:lpstr>
      <vt:lpstr>Diapositive 28</vt:lpstr>
      <vt:lpstr>Diapositive 29</vt:lpstr>
      <vt:lpstr>Evolution de la TGAP</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Stéphanie LAMBLE</dc:creator>
  <cp:lastModifiedBy>Trescarte</cp:lastModifiedBy>
  <cp:revision>258</cp:revision>
  <dcterms:created xsi:type="dcterms:W3CDTF">2005-10-24T10:38:30Z</dcterms:created>
  <dcterms:modified xsi:type="dcterms:W3CDTF">2015-03-07T10:49:03Z</dcterms:modified>
</cp:coreProperties>
</file>